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33" r:id="rId1"/>
  </p:sldMasterIdLst>
  <p:notesMasterIdLst>
    <p:notesMasterId r:id="rId6"/>
  </p:notesMasterIdLst>
  <p:sldIdLst>
    <p:sldId id="343" r:id="rId2"/>
    <p:sldId id="342" r:id="rId3"/>
    <p:sldId id="340" r:id="rId4"/>
    <p:sldId id="341" r:id="rId5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008000"/>
    <a:srgbClr val="99CCFF"/>
    <a:srgbClr val="99FF66"/>
    <a:srgbClr val="336600"/>
    <a:srgbClr val="000000"/>
    <a:srgbClr val="CC0000"/>
    <a:srgbClr val="3366FF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10329" autoAdjust="0"/>
    <p:restoredTop sz="86452" autoAdjust="0"/>
  </p:normalViewPr>
  <p:slideViewPr>
    <p:cSldViewPr>
      <p:cViewPr>
        <p:scale>
          <a:sx n="70" d="100"/>
          <a:sy n="70" d="100"/>
        </p:scale>
        <p:origin x="-1680" y="-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96" y="233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69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01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2530150-697F-4F15-92FF-CD3448D2797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l-G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l-G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l-GR" smtClean="0"/>
              <a:t>Π. Πατενιώτης</a:t>
            </a:r>
            <a:endParaRPr lang="el-G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40AD9C5-3C37-4579-B889-0DC94AD5EBB1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l-GR" smtClean="0"/>
              <a:t>Π. Πατενιώτης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45DD173-DC00-4113-BE80-56442C1C96C6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l-GR" smtClean="0"/>
              <a:t>Π. Πατενιώτης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45DD173-DC00-4113-BE80-56442C1C96C6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l-GR" smtClean="0"/>
              <a:t>Π. Πατενιώτης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45DD173-DC00-4113-BE80-56442C1C96C6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l-GR" smtClean="0"/>
              <a:t>Π. Πατενιώτης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45DD173-DC00-4113-BE80-56442C1C96C6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l-GR" smtClean="0"/>
              <a:t>Π. Πατενιώτης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45DD173-DC00-4113-BE80-56442C1C96C6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l-GR" smtClean="0"/>
              <a:t>Π. Πατενιώτης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45DD173-DC00-4113-BE80-56442C1C96C6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l-GR" smtClean="0"/>
              <a:t>Π. Πατενιώτης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45DD173-DC00-4113-BE80-56442C1C96C6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l-GR" smtClean="0"/>
              <a:t>Π. Πατενιώτης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45DD173-DC00-4113-BE80-56442C1C96C6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l-GR" smtClean="0"/>
              <a:t>Π. Πατενιώτης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45DD173-DC00-4113-BE80-56442C1C96C6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l-GR" smtClean="0"/>
              <a:t>Π. Πατενιώτης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45DD173-DC00-4113-BE80-56442C1C96C6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l-GR" smtClean="0"/>
              <a:t>Π. Πατενιώτης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C45DD173-DC00-4113-BE80-56442C1C96C6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4" r:id="rId1"/>
    <p:sldLayoutId id="2147484035" r:id="rId2"/>
    <p:sldLayoutId id="2147484036" r:id="rId3"/>
    <p:sldLayoutId id="2147484037" r:id="rId4"/>
    <p:sldLayoutId id="2147484038" r:id="rId5"/>
    <p:sldLayoutId id="2147484039" r:id="rId6"/>
    <p:sldLayoutId id="2147484040" r:id="rId7"/>
    <p:sldLayoutId id="2147484041" r:id="rId8"/>
    <p:sldLayoutId id="2147484042" r:id="rId9"/>
    <p:sldLayoutId id="2147484043" r:id="rId10"/>
    <p:sldLayoutId id="2147484044" r:id="rId11"/>
  </p:sldLayoutIdLst>
  <p:transition spd="med">
    <p:fade/>
  </p:transition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183880" cy="785818"/>
          </a:xfrm>
        </p:spPr>
        <p:txBody>
          <a:bodyPr/>
          <a:lstStyle/>
          <a:p>
            <a:r>
              <a:rPr lang="en-US" dirty="0" smtClean="0"/>
              <a:t>Geofoam EPS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357298"/>
            <a:ext cx="8183880" cy="857256"/>
          </a:xfrm>
        </p:spPr>
        <p:txBody>
          <a:bodyPr/>
          <a:lstStyle/>
          <a:p>
            <a:r>
              <a:rPr lang="en-US" b="1" dirty="0" smtClean="0">
                <a:solidFill>
                  <a:srgbClr val="008000"/>
                </a:solidFill>
              </a:rPr>
              <a:t>As seismic and static earth insulation</a:t>
            </a:r>
            <a:endParaRPr lang="el-GR" b="1" dirty="0">
              <a:solidFill>
                <a:srgbClr val="008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Π. Πατενιώτης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5DD173-DC00-4113-BE80-56442C1C96C6}" type="slidenum">
              <a:rPr lang="el-GR" smtClean="0"/>
              <a:pPr>
                <a:defRPr/>
              </a:pPr>
              <a:t>1</a:t>
            </a:fld>
            <a:endParaRPr lang="el-GR"/>
          </a:p>
        </p:txBody>
      </p:sp>
      <p:pic>
        <p:nvPicPr>
          <p:cNvPr id="355330" name="Picture 2" descr="F:\ΑΡΧΕΙΑ\APΧΕΙΑ ΠΠ\EPS\ΦΩΤΟ-ΔΙΑΦΗΜΙΣΤΙΚΑ\ΦΩΤΟ\Θεμελίωση - Σεισμική μόνωση\IMG_355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00496" y="2500306"/>
            <a:ext cx="4738686" cy="3554340"/>
          </a:xfrm>
          <a:prstGeom prst="rect">
            <a:avLst/>
          </a:prstGeom>
          <a:noFill/>
        </p:spPr>
      </p:pic>
      <p:pic>
        <p:nvPicPr>
          <p:cNvPr id="355331" name="Picture 3" descr="F:\ΑΡΧΕΙΑ\APΧΕΙΑ ΠΠ\EPS\ΦΩΤΟ-ΔΙΑΦΗΜΙΣΤΙΚΑ\ΦΩΤΟ\Θεμελίωση - Σεισμική μόνωση\IMG_356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2072069"/>
            <a:ext cx="3214710" cy="42858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572396" y="6111875"/>
            <a:ext cx="1000132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P. Pateniotis</a:t>
            </a: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5DD173-DC00-4113-BE80-56442C1C96C6}" type="slidenum">
              <a:rPr lang="el-GR" smtClean="0"/>
              <a:pPr>
                <a:defRPr/>
              </a:pPr>
              <a:t>2</a:t>
            </a:fld>
            <a:endParaRPr lang="el-G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428604"/>
            <a:ext cx="8286808" cy="5543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4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l-GR" smtClean="0">
                <a:latin typeface="Arial" pitchFamily="34" charset="0"/>
              </a:rPr>
              <a:t>Π. Πατενιώτης</a:t>
            </a:r>
          </a:p>
        </p:txBody>
      </p:sp>
      <p:sp>
        <p:nvSpPr>
          <p:cNvPr id="51203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F1701CE-49C6-4307-8027-FD67F0F1493C}" type="slidenum">
              <a:rPr lang="el-GR" smtClean="0">
                <a:latin typeface="Arial" pitchFamily="34" charset="0"/>
              </a:rPr>
              <a:pPr/>
              <a:t>3</a:t>
            </a:fld>
            <a:endParaRPr lang="el-GR" smtClean="0">
              <a:latin typeface="Arial" pitchFamily="34" charset="0"/>
            </a:endParaRPr>
          </a:p>
        </p:txBody>
      </p:sp>
      <p:sp>
        <p:nvSpPr>
          <p:cNvPr id="290821" name="Rectangle 5"/>
          <p:cNvSpPr>
            <a:spLocks noChangeArrowheads="1"/>
          </p:cNvSpPr>
          <p:nvPr/>
        </p:nvSpPr>
        <p:spPr bwMode="auto">
          <a:xfrm>
            <a:off x="428596" y="500042"/>
            <a:ext cx="8208963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sz="2800" b="1" dirty="0" smtClean="0"/>
              <a:t>Earthquake shielding of constructions</a:t>
            </a:r>
            <a:endParaRPr lang="en-US" sz="2800" b="1" dirty="0"/>
          </a:p>
        </p:txBody>
      </p:sp>
      <p:pic>
        <p:nvPicPr>
          <p:cNvPr id="51207" name="Picture 7" descr="eps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99463" y="6129338"/>
            <a:ext cx="744537" cy="72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Group 611"/>
          <p:cNvGraphicFramePr>
            <a:graphicFrameLocks noGrp="1"/>
          </p:cNvGraphicFramePr>
          <p:nvPr/>
        </p:nvGraphicFramePr>
        <p:xfrm>
          <a:off x="1071538" y="2000239"/>
          <a:ext cx="7072362" cy="3643337"/>
        </p:xfrm>
        <a:graphic>
          <a:graphicData uri="http://schemas.openxmlformats.org/drawingml/2006/table">
            <a:tbl>
              <a:tblPr/>
              <a:tblGrid>
                <a:gridCol w="2012273"/>
                <a:gridCol w="1659424"/>
                <a:gridCol w="1700332"/>
                <a:gridCol w="1700333"/>
              </a:tblGrid>
              <a:tr h="63383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Wall height</a:t>
                      </a:r>
                      <a:endParaRPr kumimoji="0" lang="el-G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h </a:t>
                      </a: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(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m)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Seismic Zones (Greece)</a:t>
                      </a:r>
                      <a:endParaRPr kumimoji="0" lang="el-G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71625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Ι</a:t>
                      </a:r>
                      <a:endParaRPr kumimoji="0" lang="el-G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ΙΙ</a:t>
                      </a:r>
                      <a:endParaRPr kumimoji="0" lang="el-G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ΙΙΙ</a:t>
                      </a:r>
                      <a:endParaRPr kumimoji="0" lang="el-G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5733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l-G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l-G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5733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L="90000" marR="90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</a:t>
                      </a:r>
                      <a:endParaRPr kumimoji="0" lang="el-G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6</a:t>
                      </a:r>
                      <a:endParaRPr kumimoji="0" lang="el-G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5733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6</a:t>
                      </a:r>
                    </a:p>
                  </a:txBody>
                  <a:tcPr marL="90000" marR="90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5.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</a:t>
                      </a:r>
                      <a:endParaRPr kumimoji="0" lang="el-G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5733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6.5</a:t>
                      </a:r>
                      <a:endParaRPr kumimoji="0" lang="el-G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9.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</a:t>
                      </a:r>
                      <a:endParaRPr kumimoji="0" lang="el-G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sp>
        <p:nvSpPr>
          <p:cNvPr id="12" name="Text Box 610"/>
          <p:cNvSpPr txBox="1">
            <a:spLocks noChangeArrowheads="1"/>
          </p:cNvSpPr>
          <p:nvPr/>
        </p:nvSpPr>
        <p:spPr bwMode="auto">
          <a:xfrm>
            <a:off x="428596" y="1142984"/>
            <a:ext cx="8281987" cy="70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10000"/>
              </a:spcBef>
              <a:spcAft>
                <a:spcPct val="10000"/>
              </a:spcAft>
              <a:defRPr/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Percent thickness inclusion of EPS</a:t>
            </a:r>
            <a:r>
              <a:rPr lang="el-GR" b="1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10</a:t>
            </a:r>
            <a:r>
              <a:rPr lang="el-GR" b="1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el-GR" b="1" dirty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,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t</a:t>
            </a:r>
            <a:r>
              <a:rPr lang="en-US" b="1" baseline="-25000" dirty="0" err="1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r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 (%)</a:t>
            </a:r>
            <a:r>
              <a:rPr lang="el-GR" b="1" dirty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,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 </a:t>
            </a:r>
          </a:p>
          <a:p>
            <a:pPr algn="ctr">
              <a:spcBef>
                <a:spcPct val="10000"/>
              </a:spcBef>
              <a:spcAft>
                <a:spcPct val="10000"/>
              </a:spcAft>
              <a:defRPr/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for seismic insulation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A</a:t>
            </a:r>
            <a:r>
              <a:rPr lang="en-US" b="1" baseline="-25000" dirty="0" err="1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=50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%</a:t>
            </a:r>
            <a:endParaRPr lang="el-GR" b="1" dirty="0">
              <a:solidFill>
                <a:schemeClr val="tx2">
                  <a:lumMod val="50000"/>
                </a:schemeClr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90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0821" grpId="0" build="p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4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l-GR" smtClean="0">
                <a:latin typeface="Arial" pitchFamily="34" charset="0"/>
              </a:rPr>
              <a:t>Π. Πατενιώτης</a:t>
            </a:r>
          </a:p>
        </p:txBody>
      </p:sp>
      <p:sp>
        <p:nvSpPr>
          <p:cNvPr id="52227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608C33E-DF04-4E98-B99A-2C0CD95F10CA}" type="slidenum">
              <a:rPr lang="el-GR" smtClean="0">
                <a:latin typeface="Arial" pitchFamily="34" charset="0"/>
              </a:rPr>
              <a:pPr/>
              <a:t>4</a:t>
            </a:fld>
            <a:endParaRPr lang="el-GR" smtClean="0">
              <a:latin typeface="Arial" pitchFamily="34" charset="0"/>
            </a:endParaRPr>
          </a:p>
        </p:txBody>
      </p:sp>
      <p:pic>
        <p:nvPicPr>
          <p:cNvPr id="52231" name="Picture 7" descr="eps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99463" y="6129338"/>
            <a:ext cx="744537" cy="72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571472" y="1285860"/>
            <a:ext cx="8001000" cy="1247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sz="1600" b="1" dirty="0" smtClean="0">
                <a:solidFill>
                  <a:schemeClr val="tx1">
                    <a:lumMod val="75000"/>
                  </a:schemeClr>
                </a:solidFill>
                <a:latin typeface="Arial" charset="0"/>
              </a:rPr>
              <a:t>Application for  retaining concrete wall  height </a:t>
            </a:r>
            <a:r>
              <a:rPr lang="el-GR" sz="1600" b="1" dirty="0" smtClean="0">
                <a:solidFill>
                  <a:schemeClr val="tx1">
                    <a:lumMod val="75000"/>
                  </a:schemeClr>
                </a:solidFill>
                <a:latin typeface="Arial" charset="0"/>
              </a:rPr>
              <a:t>4.0</a:t>
            </a:r>
            <a:r>
              <a:rPr lang="en-US" sz="1600" b="1" dirty="0">
                <a:solidFill>
                  <a:schemeClr val="tx1">
                    <a:lumMod val="75000"/>
                  </a:schemeClr>
                </a:solidFill>
                <a:latin typeface="Arial" charset="0"/>
              </a:rPr>
              <a:t>m</a:t>
            </a:r>
            <a:r>
              <a:rPr lang="el-GR" sz="1600" b="1" dirty="0">
                <a:solidFill>
                  <a:schemeClr val="tx1">
                    <a:lumMod val="75000"/>
                  </a:schemeClr>
                </a:solidFill>
                <a:latin typeface="Arial" charset="0"/>
              </a:rPr>
              <a:t> </a:t>
            </a:r>
            <a:endParaRPr lang="en-US" sz="1600" b="1" dirty="0" smtClean="0">
              <a:solidFill>
                <a:schemeClr val="tx1">
                  <a:lumMod val="75000"/>
                </a:schemeClr>
              </a:solidFill>
              <a:latin typeface="Arial" charset="0"/>
            </a:endParaRPr>
          </a:p>
          <a:p>
            <a:pPr algn="ctr">
              <a:lnSpc>
                <a:spcPct val="120000"/>
              </a:lnSpc>
              <a:defRPr/>
            </a:pPr>
            <a:r>
              <a:rPr lang="en-US" sz="1600" b="1" dirty="0" smtClean="0">
                <a:solidFill>
                  <a:schemeClr val="tx1">
                    <a:lumMod val="75000"/>
                  </a:schemeClr>
                </a:solidFill>
                <a:latin typeface="Arial" charset="0"/>
              </a:rPr>
              <a:t>results to the following cost reduction </a:t>
            </a:r>
          </a:p>
          <a:p>
            <a:pPr algn="ctr">
              <a:lnSpc>
                <a:spcPct val="120000"/>
              </a:lnSpc>
              <a:defRPr/>
            </a:pPr>
            <a:r>
              <a:rPr lang="en-US" sz="1600" b="1" dirty="0" smtClean="0">
                <a:solidFill>
                  <a:schemeClr val="tx1">
                    <a:lumMod val="75000"/>
                  </a:schemeClr>
                </a:solidFill>
                <a:latin typeface="Arial" charset="0"/>
              </a:rPr>
              <a:t>(instead of the usual method without EPS inclusion) </a:t>
            </a:r>
            <a:endParaRPr lang="el-GR" sz="1600" b="1" dirty="0">
              <a:solidFill>
                <a:schemeClr val="tx1">
                  <a:lumMod val="75000"/>
                </a:schemeClr>
              </a:solidFill>
              <a:latin typeface="Arial" charset="0"/>
            </a:endParaRPr>
          </a:p>
          <a:p>
            <a:pPr algn="ctr">
              <a:lnSpc>
                <a:spcPct val="120000"/>
              </a:lnSpc>
              <a:defRPr/>
            </a:pPr>
            <a:r>
              <a:rPr lang="en-US" sz="1600" b="1" dirty="0" smtClean="0">
                <a:solidFill>
                  <a:schemeClr val="tx1">
                    <a:lumMod val="75000"/>
                  </a:schemeClr>
                </a:solidFill>
                <a:latin typeface="Arial" charset="0"/>
              </a:rPr>
              <a:t>for the three seismic zones of Greece</a:t>
            </a:r>
            <a:endParaRPr lang="el-GR" sz="1600" b="1" dirty="0">
              <a:solidFill>
                <a:schemeClr val="tx1">
                  <a:lumMod val="75000"/>
                </a:schemeClr>
              </a:solidFill>
              <a:latin typeface="Arial" charset="0"/>
            </a:endParaRPr>
          </a:p>
        </p:txBody>
      </p:sp>
      <p:graphicFrame>
        <p:nvGraphicFramePr>
          <p:cNvPr id="13" name="Group 78"/>
          <p:cNvGraphicFramePr>
            <a:graphicFrameLocks noGrp="1"/>
          </p:cNvGraphicFramePr>
          <p:nvPr/>
        </p:nvGraphicFramePr>
        <p:xfrm>
          <a:off x="642910" y="2643182"/>
          <a:ext cx="8001056" cy="3000395"/>
        </p:xfrm>
        <a:graphic>
          <a:graphicData uri="http://schemas.openxmlformats.org/drawingml/2006/table">
            <a:tbl>
              <a:tblPr/>
              <a:tblGrid>
                <a:gridCol w="2055317"/>
                <a:gridCol w="3145152"/>
                <a:gridCol w="2800587"/>
              </a:tblGrid>
              <a:tr h="1239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Seismic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Zone</a:t>
                      </a:r>
                      <a:endParaRPr kumimoji="0" lang="el-G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</a:rPr>
                        <a:t>Percent thickness inclusion </a:t>
                      </a: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, 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</a:t>
                      </a:r>
                      <a:r>
                        <a:rPr kumimoji="0" lang="en-US" sz="1800" b="1" i="0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, %</a:t>
                      </a:r>
                      <a:endParaRPr kumimoji="0" lang="el-G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0000" marR="90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Percent cost reducing</a:t>
                      </a: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, 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5492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Ι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</a:t>
                      </a:r>
                      <a:endParaRPr kumimoji="0" lang="el-G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5492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ΙΙ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L="90000" marR="90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6625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ΙΙΙ</a:t>
                      </a:r>
                    </a:p>
                  </a:txBody>
                  <a:tcPr marL="90000" marR="90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428596" y="500042"/>
            <a:ext cx="8208963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sz="2800" b="1" dirty="0" smtClean="0"/>
              <a:t>Earthquake shielding of constructions</a:t>
            </a:r>
            <a:endParaRPr lang="en-US" sz="28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4702</TotalTime>
  <Words>136</Words>
  <Application>Microsoft PowerPoint</Application>
  <PresentationFormat>On-screen Show (4:3)</PresentationFormat>
  <Paragraphs>55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Aspect</vt:lpstr>
      <vt:lpstr>Geofoam EPS</vt:lpstr>
      <vt:lpstr>Slide 2</vt:lpstr>
      <vt:lpstr>Slide 3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συμβολή της Διογκωμένης Πολυστερίνης στην εξοικονόμηση ενέργειας</dc:title>
  <dc:creator>pp</dc:creator>
  <cp:lastModifiedBy>ppo</cp:lastModifiedBy>
  <cp:revision>215</cp:revision>
  <dcterms:created xsi:type="dcterms:W3CDTF">2006-06-29T08:50:21Z</dcterms:created>
  <dcterms:modified xsi:type="dcterms:W3CDTF">2012-05-10T11:33:25Z</dcterms:modified>
</cp:coreProperties>
</file>