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75" d="100"/>
          <a:sy n="75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\Desktop\Customer%20Feedback%20(Respons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\Desktop\Customer%20Feedback%20(Respons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ra\Desktop\Customer%20Feedback%20(Response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'[Customer Feedback (Responses).xlsx]activities'!$C$2</c:f>
              <c:strCache>
                <c:ptCount val="1"/>
                <c:pt idx="0">
                  <c:v>Which ISSMGE/YMPG activities are you aware of?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'[Customer Feedback (Responses).xlsx]activities'!$C$7:$C$13</c:f>
              <c:strCache>
                <c:ptCount val="7"/>
                <c:pt idx="0">
                  <c:v>there is a Young Member Arena section where you can publish your scientific or social experience</c:v>
                </c:pt>
                <c:pt idx="1">
                  <c:v>ISSMGE presents webinars monthly</c:v>
                </c:pt>
                <c:pt idx="2">
                  <c:v>Online geotechnical library at the ISSMGE website</c:v>
                </c:pt>
                <c:pt idx="3">
                  <c:v>ISSMGE Foundation</c:v>
                </c:pt>
                <c:pt idx="4">
                  <c:v>ISSMGE award</c:v>
                </c:pt>
                <c:pt idx="5">
                  <c:v>Outsranding Corresponding Member Award</c:v>
                </c:pt>
                <c:pt idx="6">
                  <c:v>Scholarship database at the LinkenIn page</c:v>
                </c:pt>
              </c:strCache>
            </c:strRef>
          </c:cat>
          <c:val>
            <c:numRef>
              <c:f>'[Customer Feedback (Responses).xlsx]activities'!$D$7:$D$13</c:f>
              <c:numCache>
                <c:formatCode>General</c:formatCode>
                <c:ptCount val="7"/>
                <c:pt idx="0">
                  <c:v>29</c:v>
                </c:pt>
                <c:pt idx="1">
                  <c:v>45</c:v>
                </c:pt>
                <c:pt idx="2">
                  <c:v>26</c:v>
                </c:pt>
                <c:pt idx="3">
                  <c:v>22</c:v>
                </c:pt>
                <c:pt idx="4">
                  <c:v>24</c:v>
                </c:pt>
                <c:pt idx="5">
                  <c:v>22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3-446B-B73F-8F9E31569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36800112"/>
        <c:axId val="1935836592"/>
      </c:barChart>
      <c:catAx>
        <c:axId val="193680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836592"/>
        <c:crosses val="autoZero"/>
        <c:auto val="1"/>
        <c:lblAlgn val="ctr"/>
        <c:lblOffset val="100"/>
        <c:noMultiLvlLbl val="0"/>
      </c:catAx>
      <c:valAx>
        <c:axId val="193583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6800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384541776027997"/>
          <c:y val="1.2399256044637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'[Customer Feedback (Responses).xlsx]challenges'!$C$3</c:f>
              <c:strCache>
                <c:ptCount val="1"/>
                <c:pt idx="0">
                  <c:v>What are the biggest challenges restricting participation in International and National societies?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'[Customer Feedback (Responses).xlsx]challenges'!$C$6:$C$16</c:f>
              <c:strCache>
                <c:ptCount val="11"/>
                <c:pt idx="0">
                  <c:v>We are always denied of visa to other countries by Embassies e.g Canadian Embassy in Phillipines</c:v>
                </c:pt>
                <c:pt idx="1">
                  <c:v>And travel cost</c:v>
                </c:pt>
                <c:pt idx="2">
                  <c:v>Political Sanction</c:v>
                </c:pt>
                <c:pt idx="3">
                  <c:v>Lack of mentors</c:v>
                </c:pt>
                <c:pt idx="4">
                  <c:v>No regional events, like meetings and get togethers</c:v>
                </c:pt>
                <c:pt idx="5">
                  <c:v>Travel expenses</c:v>
                </c:pt>
                <c:pt idx="6">
                  <c:v>language barrier</c:v>
                </c:pt>
                <c:pt idx="7">
                  <c:v>lack of interest</c:v>
                </c:pt>
                <c:pt idx="8">
                  <c:v>technical proximity</c:v>
                </c:pt>
                <c:pt idx="9">
                  <c:v>lack of time</c:v>
                </c:pt>
                <c:pt idx="10">
                  <c:v>fees</c:v>
                </c:pt>
              </c:strCache>
            </c:strRef>
          </c:cat>
          <c:val>
            <c:numRef>
              <c:f>'[Customer Feedback (Responses).xlsx]challenges'!$D$6:$D$16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  <c:pt idx="9">
                  <c:v>14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D-48A4-ABBA-BAE4D1BB6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853429952"/>
        <c:axId val="1773831552"/>
      </c:barChart>
      <c:catAx>
        <c:axId val="185342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3831552"/>
        <c:crosses val="autoZero"/>
        <c:auto val="1"/>
        <c:lblAlgn val="ctr"/>
        <c:lblOffset val="100"/>
        <c:noMultiLvlLbl val="0"/>
      </c:catAx>
      <c:valAx>
        <c:axId val="177383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3429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'[Customer Feedback (Responses).xlsx]resource'!$C$2</c:f>
              <c:strCache>
                <c:ptCount val="1"/>
                <c:pt idx="0">
                  <c:v>What social network do you use to be aware about the ISSMGE and YMPG activity?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'[Customer Feedback (Responses).xlsx]resource'!$C$5:$C$10</c:f>
              <c:strCache>
                <c:ptCount val="6"/>
                <c:pt idx="0">
                  <c:v>Twitter</c:v>
                </c:pt>
                <c:pt idx="1">
                  <c:v>ISSMGE website</c:v>
                </c:pt>
                <c:pt idx="2">
                  <c:v>Facebook</c:v>
                </c:pt>
                <c:pt idx="3">
                  <c:v>GeoWorld</c:v>
                </c:pt>
                <c:pt idx="4">
                  <c:v>Linkedin</c:v>
                </c:pt>
                <c:pt idx="5">
                  <c:v>Gmail</c:v>
                </c:pt>
              </c:strCache>
            </c:strRef>
          </c:cat>
          <c:val>
            <c:numRef>
              <c:f>'[Customer Feedback (Responses).xlsx]resource'!$D$5:$D$10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11</c:v>
                </c:pt>
                <c:pt idx="3">
                  <c:v>17</c:v>
                </c:pt>
                <c:pt idx="4">
                  <c:v>24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1-450B-83B5-3324400A4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868469968"/>
        <c:axId val="1935815424"/>
      </c:barChart>
      <c:catAx>
        <c:axId val="186846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815424"/>
        <c:crosses val="autoZero"/>
        <c:auto val="1"/>
        <c:lblAlgn val="ctr"/>
        <c:lblOffset val="100"/>
        <c:noMultiLvlLbl val="0"/>
      </c:catAx>
      <c:valAx>
        <c:axId val="193581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4699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F8E58-69C2-446F-9424-D4A83074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45368" cy="325526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State-of-interest survey for Corresponding Members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2993E-F7DC-4183-B888-0A9F3D250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YMPG Report</a:t>
            </a:r>
          </a:p>
          <a:p>
            <a:pPr algn="ctr"/>
            <a:r>
              <a:rPr lang="en-US" sz="2400" dirty="0"/>
              <a:t>21 September 2017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CE72FE-4296-4493-B242-FD26E8FE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71"/>
            <a:ext cx="9144000" cy="1445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DA0606-3783-482D-9306-86ECD60AC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63" y="5336771"/>
            <a:ext cx="94383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D44D1-7E49-44C0-8747-AF011DC3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month</a:t>
            </a:r>
            <a:br>
              <a:rPr lang="en-US" dirty="0"/>
            </a:br>
            <a:r>
              <a:rPr lang="en-US" dirty="0"/>
              <a:t>18 questions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57 participants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BE1FE1-C836-42EE-B15C-B489E42AC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24659"/>
            <a:ext cx="7315200" cy="4199157"/>
          </a:xfrm>
        </p:spPr>
      </p:pic>
    </p:spTree>
    <p:extLst>
      <p:ext uri="{BB962C8B-B14F-4D97-AF65-F5344CB8AC3E}">
        <p14:creationId xmlns:p14="http://schemas.microsoft.com/office/powerpoint/2010/main" val="340212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2FCEC-DD76-42AC-B083-B7746132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 coverage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691D9E-47BC-407B-8FE0-F71AD2F9EF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4" r="2934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84698A8-0B9D-4D25-8E17-B04FFFA9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57 attendees</a:t>
            </a:r>
          </a:p>
          <a:p>
            <a:r>
              <a:rPr lang="en-US" sz="1600" dirty="0"/>
              <a:t>33 countries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02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Вырезка экрана">
            <a:extLst>
              <a:ext uri="{FF2B5EF4-FFF2-40B4-BE49-F238E27FC236}">
                <a16:creationId xmlns:a16="http://schemas.microsoft.com/office/drawing/2014/main" id="{121CD353-9881-44F1-89EC-9E9CED8D0C6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22959" y="1898276"/>
            <a:ext cx="4721629" cy="2894667"/>
          </a:xfrm>
        </p:spPr>
      </p:pic>
      <p:pic>
        <p:nvPicPr>
          <p:cNvPr id="13" name="Объект 4" descr="Вырезка экрана">
            <a:extLst>
              <a:ext uri="{FF2B5EF4-FFF2-40B4-BE49-F238E27FC236}">
                <a16:creationId xmlns:a16="http://schemas.microsoft.com/office/drawing/2014/main" id="{D15079BD-6D72-48D1-BF54-363172FE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097" y="1907650"/>
            <a:ext cx="5507349" cy="287591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B4597801-22EA-4277-B61D-AA45A97FA49A}"/>
              </a:ext>
            </a:extLst>
          </p:cNvPr>
          <p:cNvSpPr/>
          <p:nvPr/>
        </p:nvSpPr>
        <p:spPr>
          <a:xfrm>
            <a:off x="8196350" y="3075710"/>
            <a:ext cx="839586" cy="64007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91BD3-7D5E-4070-9D9B-F6A9041D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49781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Academic institution – 56%</a:t>
            </a:r>
            <a:br>
              <a:rPr lang="en-US" sz="2000" dirty="0"/>
            </a:br>
            <a:r>
              <a:rPr lang="en-US" sz="2000" dirty="0"/>
              <a:t>Consultancy – 28%</a:t>
            </a:r>
            <a:br>
              <a:rPr lang="en-US" sz="2000" dirty="0"/>
            </a:br>
            <a:r>
              <a:rPr lang="en-US" sz="2000" dirty="0"/>
              <a:t>Contractor or constructor – 10%</a:t>
            </a:r>
            <a:br>
              <a:rPr lang="en-US" sz="2000" dirty="0"/>
            </a:br>
            <a:r>
              <a:rPr lang="en-US" sz="2000" dirty="0"/>
              <a:t>Government organization/student – 2%</a:t>
            </a:r>
            <a:endParaRPr lang="ru-RU" sz="2000" dirty="0"/>
          </a:p>
        </p:txBody>
      </p:sp>
      <p:pic>
        <p:nvPicPr>
          <p:cNvPr id="9" name="Объект 8" descr="Вырезка экрана">
            <a:extLst>
              <a:ext uri="{FF2B5EF4-FFF2-40B4-BE49-F238E27FC236}">
                <a16:creationId xmlns:a16="http://schemas.microsoft.com/office/drawing/2014/main" id="{0C0EE868-5FFC-4664-BB2D-8629CD765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23" y="1842950"/>
            <a:ext cx="6797629" cy="3162574"/>
          </a:xfrm>
        </p:spPr>
      </p:pic>
    </p:spTree>
    <p:extLst>
      <p:ext uri="{BB962C8B-B14F-4D97-AF65-F5344CB8AC3E}">
        <p14:creationId xmlns:p14="http://schemas.microsoft.com/office/powerpoint/2010/main" val="8142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13E911-24DB-42A6-9EA9-9A5DB80A9F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8554620"/>
              </p:ext>
            </p:extLst>
          </p:nvPr>
        </p:nvGraphicFramePr>
        <p:xfrm>
          <a:off x="2673927" y="896851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42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0592F4-2C89-4214-A230-0F3BE6D24CF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2460644"/>
              </p:ext>
            </p:extLst>
          </p:nvPr>
        </p:nvGraphicFramePr>
        <p:xfrm>
          <a:off x="2358043" y="888538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81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144D556-7894-4132-A929-0216D0A39C8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2555787"/>
              </p:ext>
            </p:extLst>
          </p:nvPr>
        </p:nvGraphicFramePr>
        <p:xfrm>
          <a:off x="2499360" y="905164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58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B2E-A872-4453-A70D-AF5C8D32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 and future proposals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D1F0A-35E0-47B8-B22F-A5CD8FE5C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YMPG is a bridge between YMs and </a:t>
            </a:r>
            <a:r>
              <a:rPr lang="en-US" strike="sngStrike" dirty="0"/>
              <a:t>senior</a:t>
            </a:r>
            <a:r>
              <a:rPr lang="en-US" dirty="0"/>
              <a:t> less younger engineers</a:t>
            </a:r>
          </a:p>
          <a:p>
            <a:r>
              <a:rPr lang="en-US" dirty="0"/>
              <a:t>Activities of the YMPG are in demand. Keep going on!</a:t>
            </a:r>
          </a:p>
          <a:p>
            <a:r>
              <a:rPr lang="en-US" dirty="0"/>
              <a:t>Development of new ways of communication, information is the main request</a:t>
            </a:r>
            <a:r>
              <a:rPr lang="ru-RU" dirty="0"/>
              <a:t>.</a:t>
            </a:r>
          </a:p>
          <a:p>
            <a:r>
              <a:rPr lang="en-US" dirty="0"/>
              <a:t>YMPG could be much more recognized, but this depends strongly on the respective geotechnical society.</a:t>
            </a:r>
          </a:p>
          <a:p>
            <a:r>
              <a:rPr lang="en-US" u="sng" dirty="0"/>
              <a:t>Scientific support </a:t>
            </a:r>
            <a:r>
              <a:rPr lang="en-US" dirty="0"/>
              <a:t>(i.e. mentoring, online classes) 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DF6CB-E93D-4756-B3AD-F969AA121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11" b="11685"/>
          <a:stretch/>
        </p:blipFill>
        <p:spPr>
          <a:xfrm>
            <a:off x="9461579" y="4023361"/>
            <a:ext cx="2639192" cy="2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816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1975</TotalTime>
  <Words>100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Рамка</vt:lpstr>
      <vt:lpstr>State-of-interest survey for Corresponding Members</vt:lpstr>
      <vt:lpstr>1 month 18 questions   57 participants  </vt:lpstr>
      <vt:lpstr>Glob coverage</vt:lpstr>
      <vt:lpstr>Презентация PowerPoint</vt:lpstr>
      <vt:lpstr>Academic institution – 56% Consultancy – 28% Contractor or constructor – 10% Government organization/student – 2%</vt:lpstr>
      <vt:lpstr>Презентация PowerPoint</vt:lpstr>
      <vt:lpstr>Презентация PowerPoint</vt:lpstr>
      <vt:lpstr>Презентация PowerPoint</vt:lpstr>
      <vt:lpstr>Summary and future proposals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State-of-interest survey</dc:title>
  <dc:creator>Aleksandra</dc:creator>
  <cp:lastModifiedBy>Aleksandra</cp:lastModifiedBy>
  <cp:revision>18</cp:revision>
  <dcterms:created xsi:type="dcterms:W3CDTF">2017-09-19T15:32:07Z</dcterms:created>
  <dcterms:modified xsi:type="dcterms:W3CDTF">2017-09-21T00:55:01Z</dcterms:modified>
</cp:coreProperties>
</file>