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32" r:id="rId2"/>
    <p:sldId id="266" r:id="rId3"/>
    <p:sldId id="267" r:id="rId4"/>
    <p:sldId id="269" r:id="rId5"/>
    <p:sldId id="346" r:id="rId6"/>
    <p:sldId id="308" r:id="rId7"/>
    <p:sldId id="347" r:id="rId8"/>
    <p:sldId id="348" r:id="rId9"/>
    <p:sldId id="350" r:id="rId10"/>
    <p:sldId id="320" r:id="rId11"/>
    <p:sldId id="262" r:id="rId1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00FFFF"/>
    <a:srgbClr val="800000"/>
    <a:srgbClr val="FF9900"/>
    <a:srgbClr val="990000"/>
    <a:srgbClr val="993300"/>
    <a:srgbClr val="B9A1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78" autoAdjust="0"/>
    <p:restoredTop sz="94660"/>
  </p:normalViewPr>
  <p:slideViewPr>
    <p:cSldViewPr snapToGrid="0">
      <p:cViewPr>
        <p:scale>
          <a:sx n="106" d="100"/>
          <a:sy n="106" d="100"/>
        </p:scale>
        <p:origin x="120" y="70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607F1-2E50-462D-8A92-456927D66CDF}" type="datetimeFigureOut">
              <a:rPr kumimoji="1" lang="ja-JP" altLang="en-US" smtClean="0"/>
              <a:t>2020/10/15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4D29F-D473-4A0A-9572-4D682C1F8983}" type="slidenum">
              <a:rPr kumimoji="1" lang="ja-JP" altLang="en-US" smtClean="0"/>
              <a:t>‹#›</a:t>
            </a:fld>
            <a:endParaRPr kumimoji="1" lang="ja-JP" altLang="en-US"/>
          </a:p>
        </p:txBody>
      </p:sp>
    </p:spTree>
    <p:extLst>
      <p:ext uri="{BB962C8B-B14F-4D97-AF65-F5344CB8AC3E}">
        <p14:creationId xmlns:p14="http://schemas.microsoft.com/office/powerpoint/2010/main" val="41766482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1155433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240097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2639734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573201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231660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368400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35744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108784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159696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208987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2CD9BA-725C-4399-8E85-58729C05C29B}" type="datetimeFigureOut">
              <a:rPr kumimoji="1" lang="ja-JP" altLang="en-US" smtClean="0"/>
              <a:t>2020/10/15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137537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CD9BA-725C-4399-8E85-58729C05C29B}" type="datetimeFigureOut">
              <a:rPr kumimoji="1" lang="ja-JP" altLang="en-US" smtClean="0"/>
              <a:t>2020/10/15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B17959-1C6C-4982-8C0C-D66B070BA440}" type="slidenum">
              <a:rPr kumimoji="1" lang="ja-JP" altLang="en-US" smtClean="0"/>
              <a:t>‹#›</a:t>
            </a:fld>
            <a:endParaRPr kumimoji="1" lang="ja-JP" altLang="en-US"/>
          </a:p>
        </p:txBody>
      </p:sp>
    </p:spTree>
    <p:extLst>
      <p:ext uri="{BB962C8B-B14F-4D97-AF65-F5344CB8AC3E}">
        <p14:creationId xmlns:p14="http://schemas.microsoft.com/office/powerpoint/2010/main" val="13814682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51499" y="0"/>
            <a:ext cx="7886700" cy="787269"/>
          </a:xfrm>
        </p:spPr>
        <p:txBody>
          <a:bodyPr>
            <a:normAutofit fontScale="90000"/>
          </a:bodyPr>
          <a:lstStyle/>
          <a:p>
            <a:r>
              <a:rPr lang="en-US" altLang="ja-JP" sz="2000" b="1" dirty="0"/>
              <a:t>https://www.nikkei.com/content/pic/20161115/96958A9E93819891E3E79AE2868DE3E7E3E3E0E2E3E4E2E2E2E2E2E2-DSXMZO0954116015112016MM0001-PB1-9.jpg</a:t>
            </a:r>
            <a:endParaRPr kumimoji="1" lang="ja-JP" altLang="en-US" sz="2000"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422" y="787269"/>
            <a:ext cx="8120853" cy="5890841"/>
          </a:xfrm>
          <a:prstGeom prst="rect">
            <a:avLst/>
          </a:prstGeom>
        </p:spPr>
      </p:pic>
    </p:spTree>
    <p:extLst>
      <p:ext uri="{BB962C8B-B14F-4D97-AF65-F5344CB8AC3E}">
        <p14:creationId xmlns:p14="http://schemas.microsoft.com/office/powerpoint/2010/main" val="927298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pic>
        <p:nvPicPr>
          <p:cNvPr id="8" name="図 7">
            <a:extLst>
              <a:ext uri="{FF2B5EF4-FFF2-40B4-BE49-F238E27FC236}">
                <a16:creationId xmlns:a16="http://schemas.microsoft.com/office/drawing/2014/main" id="{50A323EC-9003-4D32-AAE7-64CBB6E38C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7005484"/>
          </a:xfrm>
          <a:prstGeom prst="rect">
            <a:avLst/>
          </a:prstGeom>
        </p:spPr>
      </p:pic>
      <p:sp>
        <p:nvSpPr>
          <p:cNvPr id="4" name="四角形吹き出し 3"/>
          <p:cNvSpPr/>
          <p:nvPr/>
        </p:nvSpPr>
        <p:spPr>
          <a:xfrm>
            <a:off x="281637" y="770685"/>
            <a:ext cx="2632842" cy="1011391"/>
          </a:xfrm>
          <a:prstGeom prst="wedgeRectCallout">
            <a:avLst>
              <a:gd name="adj1" fmla="val 43116"/>
              <a:gd name="adj2" fmla="val 73145"/>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0070C0"/>
                </a:solidFill>
                <a:latin typeface="Times New Roman" panose="02020603050405020304" pitchFamily="18" charset="0"/>
                <a:cs typeface="Times New Roman" panose="02020603050405020304" pitchFamily="18" charset="0"/>
              </a:rPr>
              <a:t>This PPT is just a draft.</a:t>
            </a:r>
            <a:endParaRPr kumimoji="1" lang="ja-JP" altLang="en-US" sz="2800" dirty="0">
              <a:solidFill>
                <a:srgbClr val="0070C0"/>
              </a:solidFill>
              <a:latin typeface="Times New Roman" panose="02020603050405020304" pitchFamily="18" charset="0"/>
              <a:cs typeface="Times New Roman" panose="02020603050405020304" pitchFamily="18" charset="0"/>
            </a:endParaRPr>
          </a:p>
        </p:txBody>
      </p:sp>
      <p:sp>
        <p:nvSpPr>
          <p:cNvPr id="9" name="四角形吹き出し 3">
            <a:extLst>
              <a:ext uri="{FF2B5EF4-FFF2-40B4-BE49-F238E27FC236}">
                <a16:creationId xmlns:a16="http://schemas.microsoft.com/office/drawing/2014/main" id="{BF6A9FAA-3621-4DF0-B322-D1268890146C}"/>
              </a:ext>
            </a:extLst>
          </p:cNvPr>
          <p:cNvSpPr/>
          <p:nvPr/>
        </p:nvSpPr>
        <p:spPr>
          <a:xfrm>
            <a:off x="4667415" y="270800"/>
            <a:ext cx="3705307" cy="1416950"/>
          </a:xfrm>
          <a:prstGeom prst="wedgeRectCallout">
            <a:avLst>
              <a:gd name="adj1" fmla="val 8549"/>
              <a:gd name="adj2" fmla="val 113838"/>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a:solidFill>
                  <a:srgbClr val="0070C0"/>
                </a:solidFill>
                <a:latin typeface="Times New Roman" panose="02020603050405020304" pitchFamily="18" charset="0"/>
                <a:cs typeface="Times New Roman" panose="02020603050405020304" pitchFamily="18" charset="0"/>
              </a:rPr>
              <a:t>Your free discussion and active </a:t>
            </a:r>
            <a:r>
              <a:rPr lang="en-US" altLang="ja-JP" sz="2800">
                <a:solidFill>
                  <a:srgbClr val="0070C0"/>
                </a:solidFill>
                <a:latin typeface="Times New Roman" panose="02020603050405020304" pitchFamily="18" charset="0"/>
                <a:cs typeface="Times New Roman" panose="02020603050405020304" pitchFamily="18" charset="0"/>
              </a:rPr>
              <a:t>input are </a:t>
            </a:r>
            <a:r>
              <a:rPr lang="en-US" altLang="ja-JP" sz="2800" dirty="0">
                <a:solidFill>
                  <a:srgbClr val="0070C0"/>
                </a:solidFill>
                <a:latin typeface="Times New Roman" panose="02020603050405020304" pitchFamily="18" charset="0"/>
                <a:cs typeface="Times New Roman" panose="02020603050405020304" pitchFamily="18" charset="0"/>
              </a:rPr>
              <a:t>deeply appreciated.</a:t>
            </a:r>
            <a:endParaRPr kumimoji="1" lang="ja-JP" alt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07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0" y="0"/>
            <a:ext cx="9144000" cy="6858000"/>
            <a:chOff x="0" y="0"/>
            <a:chExt cx="9144000" cy="685800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テキスト ボックス 4"/>
            <p:cNvSpPr txBox="1"/>
            <p:nvPr/>
          </p:nvSpPr>
          <p:spPr>
            <a:xfrm>
              <a:off x="6104965" y="5935476"/>
              <a:ext cx="2967318" cy="830997"/>
            </a:xfrm>
            <a:prstGeom prst="rect">
              <a:avLst/>
            </a:prstGeom>
            <a:noFill/>
          </p:spPr>
          <p:txBody>
            <a:bodyPr wrap="square" rtlCol="0">
              <a:spAutoFit/>
            </a:bodyPr>
            <a:lstStyle/>
            <a:p>
              <a:r>
                <a:rPr kumimoji="1" lang="en-US" altLang="ja-JP" sz="2400" dirty="0">
                  <a:solidFill>
                    <a:schemeClr val="bg1"/>
                  </a:solidFill>
                  <a:latin typeface="Times New Roman" panose="02020603050405020304" pitchFamily="18" charset="0"/>
                  <a:cs typeface="Times New Roman" panose="02020603050405020304" pitchFamily="18" charset="0"/>
                </a:rPr>
                <a:t>Suez Canal</a:t>
              </a:r>
            </a:p>
            <a:p>
              <a:r>
                <a:rPr lang="en-US" altLang="ja-JP" sz="2400" dirty="0">
                  <a:solidFill>
                    <a:schemeClr val="bg1"/>
                  </a:solidFill>
                  <a:latin typeface="Times New Roman" panose="02020603050405020304" pitchFamily="18" charset="0"/>
                  <a:cs typeface="Times New Roman" panose="02020603050405020304" pitchFamily="18" charset="0"/>
                </a:rPr>
                <a:t>connecting two seas</a:t>
              </a:r>
              <a:endParaRPr kumimoji="1" lang="ja-JP" altLang="en-US" sz="2400" dirty="0">
                <a:solidFill>
                  <a:schemeClr val="bg1"/>
                </a:solidFill>
                <a:latin typeface="Times New Roman" panose="02020603050405020304" pitchFamily="18" charset="0"/>
                <a:cs typeface="Times New Roman" panose="02020603050405020304" pitchFamily="18" charset="0"/>
              </a:endParaRPr>
            </a:p>
          </p:txBody>
        </p:sp>
      </p:grpSp>
      <p:sp>
        <p:nvSpPr>
          <p:cNvPr id="4" name="タイトル 3"/>
          <p:cNvSpPr>
            <a:spLocks noGrp="1"/>
          </p:cNvSpPr>
          <p:nvPr>
            <p:ph type="title"/>
          </p:nvPr>
        </p:nvSpPr>
        <p:spPr>
          <a:xfrm>
            <a:off x="135591" y="141008"/>
            <a:ext cx="3792353" cy="363537"/>
          </a:xfrm>
        </p:spPr>
        <p:txBody>
          <a:bodyPr>
            <a:noAutofit/>
          </a:bodyPr>
          <a:lstStyle/>
          <a:p>
            <a:r>
              <a:rPr kumimoji="1" lang="en-US" altLang="ja-JP" sz="3200" dirty="0">
                <a:solidFill>
                  <a:srgbClr val="0070C0"/>
                </a:solidFill>
                <a:latin typeface="Times New Roman" panose="02020603050405020304" pitchFamily="18" charset="0"/>
                <a:cs typeface="Times New Roman" panose="02020603050405020304" pitchFamily="18" charset="0"/>
              </a:rPr>
              <a:t>For our better future</a:t>
            </a:r>
            <a:endParaRPr kumimoji="1" lang="ja-JP" altLang="en-US"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13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35451" y="749361"/>
            <a:ext cx="7886700" cy="363537"/>
          </a:xfrm>
        </p:spPr>
        <p:txBody>
          <a:bodyPr>
            <a:normAutofit fontScale="90000"/>
          </a:bodyPr>
          <a:lstStyle/>
          <a:p>
            <a:pPr algn="ctr"/>
            <a:r>
              <a:rPr lang="en-US" altLang="ja-JP" sz="3200" dirty="0">
                <a:solidFill>
                  <a:srgbClr val="0070C0"/>
                </a:solidFill>
                <a:latin typeface="Times New Roman" panose="02020603050405020304" pitchFamily="18" charset="0"/>
                <a:cs typeface="Times New Roman" panose="02020603050405020304" pitchFamily="18" charset="0"/>
              </a:rPr>
              <a:t>Discussion on activity of</a:t>
            </a:r>
            <a:br>
              <a:rPr lang="en-US" altLang="ja-JP" sz="3200" dirty="0">
                <a:solidFill>
                  <a:srgbClr val="0070C0"/>
                </a:solidFill>
                <a:latin typeface="Times New Roman" panose="02020603050405020304" pitchFamily="18" charset="0"/>
                <a:cs typeface="Times New Roman" panose="02020603050405020304" pitchFamily="18" charset="0"/>
              </a:rPr>
            </a:br>
            <a:r>
              <a:rPr lang="en-US" altLang="ja-JP" b="1" dirty="0">
                <a:solidFill>
                  <a:srgbClr val="0070C0"/>
                </a:solidFill>
                <a:latin typeface="Times New Roman" panose="02020603050405020304" pitchFamily="18" charset="0"/>
                <a:cs typeface="Times New Roman" panose="02020603050405020304" pitchFamily="18" charset="0"/>
              </a:rPr>
              <a:t>P</a:t>
            </a:r>
            <a:r>
              <a:rPr lang="en-US" altLang="ja-JP" sz="4000" dirty="0">
                <a:solidFill>
                  <a:srgbClr val="0070C0"/>
                </a:solidFill>
                <a:latin typeface="Times New Roman" panose="02020603050405020304" pitchFamily="18" charset="0"/>
                <a:cs typeface="Times New Roman" panose="02020603050405020304" pitchFamily="18" charset="0"/>
              </a:rPr>
              <a:t>rofessional </a:t>
            </a:r>
            <a:r>
              <a:rPr lang="en-US" altLang="ja-JP" b="1" dirty="0">
                <a:solidFill>
                  <a:srgbClr val="0070C0"/>
                </a:solidFill>
                <a:latin typeface="Times New Roman" panose="02020603050405020304" pitchFamily="18" charset="0"/>
                <a:cs typeface="Times New Roman" panose="02020603050405020304" pitchFamily="18" charset="0"/>
              </a:rPr>
              <a:t>I</a:t>
            </a:r>
            <a:r>
              <a:rPr lang="en-US" altLang="ja-JP" sz="4000" dirty="0">
                <a:solidFill>
                  <a:srgbClr val="0070C0"/>
                </a:solidFill>
                <a:latin typeface="Times New Roman" panose="02020603050405020304" pitchFamily="18" charset="0"/>
                <a:cs typeface="Times New Roman" panose="02020603050405020304" pitchFamily="18" charset="0"/>
              </a:rPr>
              <a:t>mage </a:t>
            </a:r>
            <a:r>
              <a:rPr lang="en-US" altLang="ja-JP" b="1" dirty="0">
                <a:solidFill>
                  <a:srgbClr val="0070C0"/>
                </a:solidFill>
                <a:latin typeface="Times New Roman" panose="02020603050405020304" pitchFamily="18" charset="0"/>
                <a:cs typeface="Times New Roman" panose="02020603050405020304" pitchFamily="18" charset="0"/>
              </a:rPr>
              <a:t>C</a:t>
            </a:r>
            <a:r>
              <a:rPr lang="en-US" altLang="ja-JP" sz="4000" dirty="0">
                <a:solidFill>
                  <a:srgbClr val="0070C0"/>
                </a:solidFill>
                <a:latin typeface="Times New Roman" panose="02020603050405020304" pitchFamily="18" charset="0"/>
                <a:cs typeface="Times New Roman" panose="02020603050405020304" pitchFamily="18" charset="0"/>
              </a:rPr>
              <a:t>ommittee </a:t>
            </a:r>
            <a:br>
              <a:rPr lang="en-US" altLang="ja-JP" sz="4000" dirty="0">
                <a:solidFill>
                  <a:srgbClr val="0070C0"/>
                </a:solidFill>
                <a:latin typeface="Times New Roman" panose="02020603050405020304" pitchFamily="18" charset="0"/>
                <a:cs typeface="Times New Roman" panose="02020603050405020304" pitchFamily="18" charset="0"/>
              </a:rPr>
            </a:br>
            <a:r>
              <a:rPr lang="en-US" altLang="ja-JP" sz="3100" dirty="0">
                <a:solidFill>
                  <a:srgbClr val="0070C0"/>
                </a:solidFill>
                <a:latin typeface="Times New Roman" panose="02020603050405020304" pitchFamily="18" charset="0"/>
                <a:cs typeface="Times New Roman" panose="02020603050405020304" pitchFamily="18" charset="0"/>
              </a:rPr>
              <a:t>of ISSMGE</a:t>
            </a:r>
            <a:endParaRPr kumimoji="1" lang="ja-JP" altLang="en-US" sz="3100" dirty="0">
              <a:solidFill>
                <a:srgbClr val="0070C0"/>
              </a:solidFill>
              <a:latin typeface="Times New Roman" panose="02020603050405020304" pitchFamily="18" charset="0"/>
              <a:cs typeface="Times New Roman" panose="02020603050405020304" pitchFamily="18" charset="0"/>
            </a:endParaRPr>
          </a:p>
        </p:txBody>
      </p:sp>
      <p:sp>
        <p:nvSpPr>
          <p:cNvPr id="5" name="テキスト ボックス 4"/>
          <p:cNvSpPr txBox="1"/>
          <p:nvPr/>
        </p:nvSpPr>
        <p:spPr>
          <a:xfrm>
            <a:off x="2918170" y="5911513"/>
            <a:ext cx="2110180" cy="830997"/>
          </a:xfrm>
          <a:prstGeom prst="rect">
            <a:avLst/>
          </a:prstGeom>
          <a:noFill/>
        </p:spPr>
        <p:txBody>
          <a:bodyPr wrap="square" rtlCol="0">
            <a:spAutoFit/>
          </a:bodyPr>
          <a:lstStyle/>
          <a:p>
            <a:pPr algn="ctr"/>
            <a:r>
              <a:rPr kumimoji="1" lang="en-US" altLang="ja-JP" sz="2400" dirty="0">
                <a:solidFill>
                  <a:srgbClr val="0070C0"/>
                </a:solidFill>
                <a:latin typeface="Times New Roman" panose="02020603050405020304" pitchFamily="18" charset="0"/>
                <a:cs typeface="Times New Roman" panose="02020603050405020304" pitchFamily="18" charset="0"/>
              </a:rPr>
              <a:t>Ikuo Towhata</a:t>
            </a:r>
            <a:endParaRPr lang="en-US" altLang="ja-JP" sz="2400" dirty="0">
              <a:solidFill>
                <a:srgbClr val="0070C0"/>
              </a:solidFill>
              <a:latin typeface="Times New Roman" panose="02020603050405020304" pitchFamily="18" charset="0"/>
              <a:cs typeface="Times New Roman" panose="02020603050405020304" pitchFamily="18" charset="0"/>
            </a:endParaRPr>
          </a:p>
          <a:p>
            <a:pPr algn="ctr"/>
            <a:r>
              <a:rPr kumimoji="1" lang="en-US" altLang="ja-JP" sz="2400" dirty="0">
                <a:solidFill>
                  <a:srgbClr val="0070C0"/>
                </a:solidFill>
                <a:latin typeface="Times New Roman" panose="02020603050405020304" pitchFamily="18" charset="0"/>
                <a:cs typeface="Times New Roman" panose="02020603050405020304" pitchFamily="18" charset="0"/>
              </a:rPr>
              <a:t>Chair of PIC</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pic>
        <p:nvPicPr>
          <p:cNvPr id="6" name="図 5">
            <a:extLst>
              <a:ext uri="{FF2B5EF4-FFF2-40B4-BE49-F238E27FC236}">
                <a16:creationId xmlns:a16="http://schemas.microsoft.com/office/drawing/2014/main" id="{6BB4F2AC-7FC9-4591-B6E5-5DA88AD8E7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263100"/>
            <a:ext cx="2392349" cy="1594899"/>
          </a:xfrm>
          <a:prstGeom prst="rect">
            <a:avLst/>
          </a:prstGeom>
        </p:spPr>
      </p:pic>
      <p:pic>
        <p:nvPicPr>
          <p:cNvPr id="8" name="図 7">
            <a:extLst>
              <a:ext uri="{FF2B5EF4-FFF2-40B4-BE49-F238E27FC236}">
                <a16:creationId xmlns:a16="http://schemas.microsoft.com/office/drawing/2014/main" id="{C780DFD8-73BE-4B99-952F-C1FFA8D175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4792" y="1765032"/>
            <a:ext cx="2235487" cy="4011747"/>
          </a:xfrm>
          <a:prstGeom prst="rect">
            <a:avLst/>
          </a:prstGeom>
        </p:spPr>
      </p:pic>
      <p:pic>
        <p:nvPicPr>
          <p:cNvPr id="10" name="図 9">
            <a:extLst>
              <a:ext uri="{FF2B5EF4-FFF2-40B4-BE49-F238E27FC236}">
                <a16:creationId xmlns:a16="http://schemas.microsoft.com/office/drawing/2014/main" id="{249F18C8-A980-4CEF-AFB5-19DCC947E7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832701"/>
            <a:ext cx="3726611" cy="2794958"/>
          </a:xfrm>
          <a:prstGeom prst="rect">
            <a:avLst/>
          </a:prstGeom>
        </p:spPr>
      </p:pic>
      <p:pic>
        <p:nvPicPr>
          <p:cNvPr id="12" name="図 11">
            <a:extLst>
              <a:ext uri="{FF2B5EF4-FFF2-40B4-BE49-F238E27FC236}">
                <a16:creationId xmlns:a16="http://schemas.microsoft.com/office/drawing/2014/main" id="{8CA73CD5-0FA5-4B3D-BEC3-1B28F6EDE7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0279" y="1437504"/>
            <a:ext cx="3172162" cy="2379122"/>
          </a:xfrm>
          <a:prstGeom prst="rect">
            <a:avLst/>
          </a:prstGeom>
        </p:spPr>
      </p:pic>
      <p:pic>
        <p:nvPicPr>
          <p:cNvPr id="14" name="図 13">
            <a:extLst>
              <a:ext uri="{FF2B5EF4-FFF2-40B4-BE49-F238E27FC236}">
                <a16:creationId xmlns:a16="http://schemas.microsoft.com/office/drawing/2014/main" id="{7F780DAD-5E5F-434D-BDD5-0A07748CE4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0278" y="4481487"/>
            <a:ext cx="3172161" cy="2379121"/>
          </a:xfrm>
          <a:prstGeom prst="rect">
            <a:avLst/>
          </a:prstGeom>
        </p:spPr>
      </p:pic>
    </p:spTree>
    <p:extLst>
      <p:ext uri="{BB962C8B-B14F-4D97-AF65-F5344CB8AC3E}">
        <p14:creationId xmlns:p14="http://schemas.microsoft.com/office/powerpoint/2010/main" val="336314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127000" y="105469"/>
            <a:ext cx="5213350" cy="363537"/>
          </a:xfrm>
        </p:spPr>
        <p:txBody>
          <a:bodyPr>
            <a:normAutofit fontScale="90000"/>
          </a:bodyPr>
          <a:lstStyle/>
          <a:p>
            <a:r>
              <a:rPr kumimoji="1" lang="en-US" altLang="ja-JP" sz="3200" dirty="0">
                <a:solidFill>
                  <a:srgbClr val="0070C0"/>
                </a:solidFill>
                <a:latin typeface="Times New Roman" panose="02020603050405020304" pitchFamily="18" charset="0"/>
                <a:cs typeface="Times New Roman" panose="02020603050405020304" pitchFamily="18" charset="0"/>
              </a:rPr>
              <a:t>Two</a:t>
            </a:r>
            <a:r>
              <a:rPr kumimoji="1" lang="ja-JP" altLang="en-US" sz="3200" dirty="0">
                <a:solidFill>
                  <a:srgbClr val="0070C0"/>
                </a:solidFill>
                <a:latin typeface="Times New Roman" panose="02020603050405020304" pitchFamily="18" charset="0"/>
                <a:cs typeface="Times New Roman" panose="02020603050405020304" pitchFamily="18" charset="0"/>
              </a:rPr>
              <a:t> </a:t>
            </a:r>
            <a:r>
              <a:rPr kumimoji="1" lang="en-US" altLang="ja-JP" sz="3200" dirty="0">
                <a:solidFill>
                  <a:srgbClr val="0070C0"/>
                </a:solidFill>
                <a:latin typeface="Times New Roman" panose="02020603050405020304" pitchFamily="18" charset="0"/>
                <a:cs typeface="Times New Roman" panose="02020603050405020304" pitchFamily="18" charset="0"/>
              </a:rPr>
              <a:t>important</a:t>
            </a:r>
            <a:r>
              <a:rPr kumimoji="1" lang="ja-JP" altLang="en-US" sz="3200" dirty="0">
                <a:solidFill>
                  <a:srgbClr val="0070C0"/>
                </a:solidFill>
                <a:latin typeface="Times New Roman" panose="02020603050405020304" pitchFamily="18" charset="0"/>
                <a:cs typeface="Times New Roman" panose="02020603050405020304" pitchFamily="18" charset="0"/>
              </a:rPr>
              <a:t> </a:t>
            </a:r>
            <a:r>
              <a:rPr kumimoji="1" lang="en-US" altLang="ja-JP" sz="3200" dirty="0">
                <a:solidFill>
                  <a:srgbClr val="0070C0"/>
                </a:solidFill>
                <a:latin typeface="Times New Roman" panose="02020603050405020304" pitchFamily="18" charset="0"/>
                <a:cs typeface="Times New Roman" panose="02020603050405020304" pitchFamily="18" charset="0"/>
              </a:rPr>
              <a:t>themes of PIC</a:t>
            </a:r>
            <a:endParaRPr kumimoji="1" lang="ja-JP" altLang="en-US" sz="3200" dirty="0">
              <a:solidFill>
                <a:srgbClr val="0070C0"/>
              </a:solidFill>
              <a:latin typeface="Times New Roman" panose="02020603050405020304" pitchFamily="18" charset="0"/>
              <a:cs typeface="Times New Roman" panose="02020603050405020304" pitchFamily="18" charset="0"/>
            </a:endParaRPr>
          </a:p>
        </p:txBody>
      </p:sp>
      <p:sp>
        <p:nvSpPr>
          <p:cNvPr id="5" name="テキスト ボックス 4"/>
          <p:cNvSpPr txBox="1"/>
          <p:nvPr/>
        </p:nvSpPr>
        <p:spPr>
          <a:xfrm>
            <a:off x="127000" y="750888"/>
            <a:ext cx="8889999" cy="6001643"/>
          </a:xfrm>
          <a:prstGeom prst="rect">
            <a:avLst/>
          </a:prstGeom>
          <a:noFill/>
        </p:spPr>
        <p:txBody>
          <a:bodyPr wrap="square" rtlCol="0">
            <a:spAutoFit/>
          </a:bodyPr>
          <a:lstStyle/>
          <a:p>
            <a:r>
              <a:rPr kumimoji="1" lang="en-US" altLang="ja-JP" sz="2400" dirty="0">
                <a:solidFill>
                  <a:srgbClr val="0070C0"/>
                </a:solidFill>
                <a:latin typeface="Times New Roman" panose="02020603050405020304" pitchFamily="18" charset="0"/>
                <a:cs typeface="Times New Roman" panose="02020603050405020304" pitchFamily="18" charset="0"/>
              </a:rPr>
              <a:t>(1) How to improve poor recognition of the value of  geotechnica</a:t>
            </a:r>
            <a:r>
              <a:rPr lang="en-US" altLang="ja-JP" sz="2400" dirty="0">
                <a:solidFill>
                  <a:srgbClr val="0070C0"/>
                </a:solidFill>
                <a:latin typeface="Times New Roman" panose="02020603050405020304" pitchFamily="18" charset="0"/>
                <a:cs typeface="Times New Roman" panose="02020603050405020304" pitchFamily="18" charset="0"/>
              </a:rPr>
              <a:t>l engineering (GE) among people</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Joke calls it “DIRTY ENGINEERING.”</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People are not interested in underground invisible world.</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Income is low (not high); working under clients, architects, structural consultants and contractors.</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In the past, GE was happy only with satisfaction of customers and did not propose better future of human community. So, people do not care GE.</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For our next generation, this situation should be changed.</a:t>
            </a:r>
          </a:p>
          <a:p>
            <a:r>
              <a:rPr lang="en-US" altLang="ja-JP" sz="2400" dirty="0">
                <a:solidFill>
                  <a:srgbClr val="0070C0"/>
                </a:solidFill>
                <a:latin typeface="Times New Roman" panose="02020603050405020304" pitchFamily="18" charset="0"/>
                <a:cs typeface="Times New Roman" panose="02020603050405020304" pitchFamily="18" charset="0"/>
              </a:rPr>
              <a:t>(2) Better </a:t>
            </a:r>
            <a:r>
              <a:rPr lang="en-US" altLang="ja-JP" sz="2400" dirty="0" err="1">
                <a:solidFill>
                  <a:srgbClr val="0070C0"/>
                </a:solidFill>
                <a:latin typeface="Times New Roman" panose="02020603050405020304" pitchFamily="18" charset="0"/>
                <a:cs typeface="Times New Roman" panose="02020603050405020304" pitchFamily="18" charset="0"/>
              </a:rPr>
              <a:t>georisk</a:t>
            </a:r>
            <a:r>
              <a:rPr lang="en-US" altLang="ja-JP" sz="2400" dirty="0">
                <a:solidFill>
                  <a:srgbClr val="0070C0"/>
                </a:solidFill>
                <a:latin typeface="Times New Roman" panose="02020603050405020304" pitchFamily="18" charset="0"/>
                <a:cs typeface="Times New Roman" panose="02020603050405020304" pitchFamily="18" charset="0"/>
              </a:rPr>
              <a:t> management is an opportunity to demonstrate the professional value of geotechnical engineers</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Projects are reluctant to allocate good budget to underground works.</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Less geotechnical trouble improves GE’s appearance.</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Better income of geotechnical engineers improves their image.</a:t>
            </a:r>
          </a:p>
          <a:p>
            <a:pPr marL="342900" indent="-342900">
              <a:buFont typeface="Arial" panose="020B0604020202020204" pitchFamily="34" charset="0"/>
              <a:buChar char="•"/>
            </a:pPr>
            <a:r>
              <a:rPr lang="en-US" altLang="ja-JP" sz="2400" dirty="0">
                <a:solidFill>
                  <a:schemeClr val="bg1">
                    <a:lumMod val="50000"/>
                  </a:schemeClr>
                </a:solidFill>
                <a:latin typeface="Times New Roman" panose="02020603050405020304" pitchFamily="18" charset="0"/>
                <a:cs typeface="Times New Roman" panose="02020603050405020304" pitchFamily="18" charset="0"/>
              </a:rPr>
              <a:t>Hitech GE is attractive to the next generation.</a:t>
            </a:r>
          </a:p>
        </p:txBody>
      </p:sp>
    </p:spTree>
    <p:extLst>
      <p:ext uri="{BB962C8B-B14F-4D97-AF65-F5344CB8AC3E}">
        <p14:creationId xmlns:p14="http://schemas.microsoft.com/office/powerpoint/2010/main" val="388672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14350" y="123826"/>
            <a:ext cx="7886700" cy="363537"/>
          </a:xfrm>
        </p:spPr>
        <p:txBody>
          <a:bodyPr>
            <a:normAutofit fontScale="90000"/>
          </a:bodyPr>
          <a:lstStyle/>
          <a:p>
            <a:r>
              <a:rPr kumimoji="1" lang="en-US" altLang="ja-JP" sz="3200" dirty="0">
                <a:solidFill>
                  <a:srgbClr val="0070C0"/>
                </a:solidFill>
                <a:latin typeface="Times New Roman" panose="02020603050405020304" pitchFamily="18" charset="0"/>
                <a:cs typeface="Times New Roman" panose="02020603050405020304" pitchFamily="18" charset="0"/>
              </a:rPr>
              <a:t>Important contribution of GE to human welfare</a:t>
            </a:r>
            <a:endParaRPr kumimoji="1" lang="ja-JP" altLang="en-US" sz="3200" dirty="0">
              <a:solidFill>
                <a:srgbClr val="0070C0"/>
              </a:solidFill>
              <a:latin typeface="Times New Roman" panose="02020603050405020304" pitchFamily="18" charset="0"/>
              <a:cs typeface="Times New Roman" panose="02020603050405020304" pitchFamily="18" charset="0"/>
            </a:endParaRPr>
          </a:p>
        </p:txBody>
      </p:sp>
      <p:sp>
        <p:nvSpPr>
          <p:cNvPr id="6" name="テキスト ボックス 5"/>
          <p:cNvSpPr txBox="1"/>
          <p:nvPr/>
        </p:nvSpPr>
        <p:spPr>
          <a:xfrm>
            <a:off x="0" y="584777"/>
            <a:ext cx="9144000" cy="461665"/>
          </a:xfrm>
          <a:prstGeom prst="rect">
            <a:avLst/>
          </a:prstGeom>
          <a:noFill/>
        </p:spPr>
        <p:txBody>
          <a:bodyPr wrap="square" rtlCol="0">
            <a:spAutoFit/>
          </a:bodyPr>
          <a:lstStyle/>
          <a:p>
            <a:r>
              <a:rPr kumimoji="1" lang="en-US" altLang="ja-JP" sz="2400" dirty="0">
                <a:solidFill>
                  <a:srgbClr val="0070C0"/>
                </a:solidFill>
                <a:latin typeface="Times New Roman" panose="02020603050405020304" pitchFamily="18" charset="0"/>
                <a:cs typeface="Times New Roman" panose="02020603050405020304" pitchFamily="18" charset="0"/>
              </a:rPr>
              <a:t>There is no question about past good achievements of GE:</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sp>
        <p:nvSpPr>
          <p:cNvPr id="7" name="テキスト ボックス 6">
            <a:extLst>
              <a:ext uri="{FF2B5EF4-FFF2-40B4-BE49-F238E27FC236}">
                <a16:creationId xmlns:a16="http://schemas.microsoft.com/office/drawing/2014/main" id="{7AC7F35F-93A6-47A4-9E35-737F7C199440}"/>
              </a:ext>
            </a:extLst>
          </p:cNvPr>
          <p:cNvSpPr txBox="1"/>
          <p:nvPr/>
        </p:nvSpPr>
        <p:spPr>
          <a:xfrm>
            <a:off x="0" y="4105176"/>
            <a:ext cx="9144000" cy="1569660"/>
          </a:xfrm>
          <a:prstGeom prst="rect">
            <a:avLst/>
          </a:prstGeom>
          <a:noFill/>
        </p:spPr>
        <p:txBody>
          <a:bodyPr wrap="square" rtlCol="0">
            <a:spAutoFit/>
          </a:bodyPr>
          <a:lstStyle/>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GE have tried to appeal them to people. So far, not very successful.</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Other disciplines did the same appeal more successfully; see automobile, computer, bio and many other industries.</a:t>
            </a:r>
          </a:p>
          <a:p>
            <a:pPr marL="342900" indent="-342900">
              <a:buFont typeface="Arial" panose="020B0604020202020204" pitchFamily="34" charset="0"/>
              <a:buChar char="•"/>
            </a:pPr>
            <a:r>
              <a:rPr kumimoji="1" lang="en-US" altLang="ja-JP" sz="2400" dirty="0">
                <a:solidFill>
                  <a:srgbClr val="0070C0"/>
                </a:solidFill>
                <a:latin typeface="Times New Roman" panose="02020603050405020304" pitchFamily="18" charset="0"/>
                <a:cs typeface="Times New Roman" panose="02020603050405020304" pitchFamily="18" charset="0"/>
              </a:rPr>
              <a:t>GE did not talk about future lifestyle of human.</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pic>
        <p:nvPicPr>
          <p:cNvPr id="8" name="図 7">
            <a:extLst>
              <a:ext uri="{FF2B5EF4-FFF2-40B4-BE49-F238E27FC236}">
                <a16:creationId xmlns:a16="http://schemas.microsoft.com/office/drawing/2014/main" id="{D9E6F784-A13F-4581-805C-BC948A6D06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084861"/>
            <a:ext cx="4472845" cy="2981896"/>
          </a:xfrm>
          <a:prstGeom prst="rect">
            <a:avLst/>
          </a:prstGeom>
        </p:spPr>
      </p:pic>
      <p:pic>
        <p:nvPicPr>
          <p:cNvPr id="5" name="図 4">
            <a:extLst>
              <a:ext uri="{FF2B5EF4-FFF2-40B4-BE49-F238E27FC236}">
                <a16:creationId xmlns:a16="http://schemas.microsoft.com/office/drawing/2014/main" id="{61EE96A6-D698-4BC0-9A24-915505DBBA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271" y="1098270"/>
            <a:ext cx="4452730" cy="2968487"/>
          </a:xfrm>
          <a:prstGeom prst="rect">
            <a:avLst/>
          </a:prstGeom>
        </p:spPr>
      </p:pic>
    </p:spTree>
    <p:extLst>
      <p:ext uri="{BB962C8B-B14F-4D97-AF65-F5344CB8AC3E}">
        <p14:creationId xmlns:p14="http://schemas.microsoft.com/office/powerpoint/2010/main" val="326595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14350" y="123826"/>
            <a:ext cx="7886700" cy="363537"/>
          </a:xfrm>
        </p:spPr>
        <p:txBody>
          <a:bodyPr>
            <a:normAutofit fontScale="90000"/>
          </a:bodyPr>
          <a:lstStyle/>
          <a:p>
            <a:r>
              <a:rPr kumimoji="1" lang="en-US" altLang="ja-JP" sz="3200" dirty="0" err="1">
                <a:solidFill>
                  <a:srgbClr val="0070C0"/>
                </a:solidFill>
                <a:latin typeface="Times New Roman" panose="02020603050405020304" pitchFamily="18" charset="0"/>
                <a:cs typeface="Times New Roman" panose="02020603050405020304" pitchFamily="18" charset="0"/>
              </a:rPr>
              <a:t>Georisk</a:t>
            </a:r>
            <a:r>
              <a:rPr kumimoji="1" lang="en-US" altLang="ja-JP" sz="3200" dirty="0">
                <a:solidFill>
                  <a:srgbClr val="0070C0"/>
                </a:solidFill>
                <a:latin typeface="Times New Roman" panose="02020603050405020304" pitchFamily="18" charset="0"/>
                <a:cs typeface="Times New Roman" panose="02020603050405020304" pitchFamily="18" charset="0"/>
              </a:rPr>
              <a:t> management</a:t>
            </a:r>
            <a:endParaRPr kumimoji="1" lang="ja-JP" altLang="en-US" sz="3200" dirty="0">
              <a:solidFill>
                <a:srgbClr val="0070C0"/>
              </a:solidFill>
              <a:latin typeface="Times New Roman" panose="02020603050405020304" pitchFamily="18" charset="0"/>
              <a:cs typeface="Times New Roman" panose="02020603050405020304" pitchFamily="18" charset="0"/>
            </a:endParaRPr>
          </a:p>
        </p:txBody>
      </p:sp>
      <p:sp>
        <p:nvSpPr>
          <p:cNvPr id="6" name="テキスト ボックス 5"/>
          <p:cNvSpPr txBox="1"/>
          <p:nvPr/>
        </p:nvSpPr>
        <p:spPr>
          <a:xfrm>
            <a:off x="0" y="1207077"/>
            <a:ext cx="9144000" cy="3785652"/>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sz="2400" dirty="0" err="1">
                <a:solidFill>
                  <a:srgbClr val="0070C0"/>
                </a:solidFill>
                <a:latin typeface="Times New Roman" panose="02020603050405020304" pitchFamily="18" charset="0"/>
                <a:cs typeface="Times New Roman" panose="02020603050405020304" pitchFamily="18" charset="0"/>
              </a:rPr>
              <a:t>Georisk</a:t>
            </a:r>
            <a:r>
              <a:rPr kumimoji="1" lang="en-US" altLang="ja-JP" sz="2400" dirty="0">
                <a:solidFill>
                  <a:srgbClr val="0070C0"/>
                </a:solidFill>
                <a:latin typeface="Times New Roman" panose="02020603050405020304" pitchFamily="18" charset="0"/>
                <a:cs typeface="Times New Roman" panose="02020603050405020304" pitchFamily="18" charset="0"/>
              </a:rPr>
              <a:t> is a trouble during construction that is caused by unforeseen subsurface conditions.</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Examples: poor soil, embedded obstacle, cavern, high-pressure ground water, contamination, etc.</a:t>
            </a:r>
          </a:p>
          <a:p>
            <a:pPr marL="342900" indent="-342900">
              <a:buFont typeface="Arial" panose="020B0604020202020204" pitchFamily="34" charset="0"/>
              <a:buChar char="•"/>
            </a:pPr>
            <a:r>
              <a:rPr kumimoji="1" lang="en-US" altLang="ja-JP" sz="2400" dirty="0">
                <a:solidFill>
                  <a:srgbClr val="0070C0"/>
                </a:solidFill>
                <a:latin typeface="Times New Roman" panose="02020603050405020304" pitchFamily="18" charset="0"/>
                <a:cs typeface="Times New Roman" panose="02020603050405020304" pitchFamily="18" charset="0"/>
              </a:rPr>
              <a:t>Consequence: increased construction budget and/or delayed completion of project.</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Good risk management detects risk in very early stage of projects. More subsoil investigation is carried out to precisely capture the risk. Modified design and construction help avoid troubles and save expenditures (</a:t>
            </a:r>
            <a:r>
              <a:rPr lang="en-US" altLang="ja-JP" sz="2400" i="1" dirty="0">
                <a:solidFill>
                  <a:srgbClr val="0070C0"/>
                </a:solidFill>
                <a:latin typeface="Times New Roman" panose="02020603050405020304" pitchFamily="18" charset="0"/>
                <a:cs typeface="Times New Roman" panose="02020603050405020304" pitchFamily="18" charset="0"/>
              </a:rPr>
              <a:t>collaboration study with </a:t>
            </a:r>
            <a:r>
              <a:rPr lang="en-US" altLang="ja-JP" sz="2400" i="1" dirty="0" err="1">
                <a:solidFill>
                  <a:srgbClr val="0070C0"/>
                </a:solidFill>
                <a:latin typeface="Times New Roman" panose="02020603050405020304" pitchFamily="18" charset="0"/>
                <a:cs typeface="Times New Roman" panose="02020603050405020304" pitchFamily="18" charset="0"/>
              </a:rPr>
              <a:t>Georisk</a:t>
            </a:r>
            <a:r>
              <a:rPr lang="en-US" altLang="ja-JP" sz="2400" i="1" dirty="0">
                <a:solidFill>
                  <a:srgbClr val="0070C0"/>
                </a:solidFill>
                <a:latin typeface="Times New Roman" panose="02020603050405020304" pitchFamily="18" charset="0"/>
                <a:cs typeface="Times New Roman" panose="02020603050405020304" pitchFamily="18" charset="0"/>
              </a:rPr>
              <a:t> Society</a:t>
            </a:r>
            <a:r>
              <a:rPr lang="en-US" altLang="ja-JP" sz="2400" dirty="0">
                <a:solidFill>
                  <a:srgbClr val="0070C0"/>
                </a:solidFill>
                <a:latin typeface="Times New Roman" panose="02020603050405020304" pitchFamily="18" charset="0"/>
                <a:cs typeface="Times New Roman" panose="02020603050405020304" pitchFamily="18" charset="0"/>
              </a:rPr>
              <a:t>).</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77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077498" cy="1325563"/>
          </a:xfrm>
        </p:spPr>
        <p:txBody>
          <a:bodyPr>
            <a:normAutofit/>
          </a:bodyPr>
          <a:lstStyle/>
          <a:p>
            <a:r>
              <a:rPr kumimoji="1" lang="en-US" altLang="ja-JP" sz="3200" b="1" dirty="0">
                <a:solidFill>
                  <a:srgbClr val="0070C0"/>
                </a:solidFill>
                <a:latin typeface="Times New Roman" panose="02020603050405020304" pitchFamily="18" charset="0"/>
                <a:cs typeface="Times New Roman" panose="02020603050405020304" pitchFamily="18" charset="0"/>
              </a:rPr>
              <a:t>Detailed soil investigation drastically reduced the total construction cost (after </a:t>
            </a:r>
            <a:r>
              <a:rPr kumimoji="1" lang="en-US" altLang="ja-JP" sz="3200" b="1" dirty="0" err="1">
                <a:solidFill>
                  <a:srgbClr val="0070C0"/>
                </a:solidFill>
                <a:latin typeface="Times New Roman" panose="02020603050405020304" pitchFamily="18" charset="0"/>
                <a:cs typeface="Times New Roman" panose="02020603050405020304" pitchFamily="18" charset="0"/>
              </a:rPr>
              <a:t>Georisk</a:t>
            </a:r>
            <a:r>
              <a:rPr kumimoji="1" lang="en-US" altLang="ja-JP" sz="3200" b="1" dirty="0">
                <a:solidFill>
                  <a:srgbClr val="0070C0"/>
                </a:solidFill>
                <a:latin typeface="Times New Roman" panose="02020603050405020304" pitchFamily="18" charset="0"/>
                <a:cs typeface="Times New Roman" panose="02020603050405020304" pitchFamily="18" charset="0"/>
              </a:rPr>
              <a:t> Society)</a:t>
            </a:r>
            <a:endParaRPr kumimoji="1" lang="ja-JP" altLang="en-US" sz="3200" b="1" dirty="0">
              <a:solidFill>
                <a:srgbClr val="0070C0"/>
              </a:solidFill>
              <a:latin typeface="Times New Roman" panose="02020603050405020304" pitchFamily="18" charset="0"/>
              <a:cs typeface="Times New Roman" panose="02020603050405020304" pitchFamily="18" charset="0"/>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873" y="1132474"/>
            <a:ext cx="8391516" cy="668062"/>
          </a:xfrm>
          <a:prstGeom prst="rect">
            <a:avLst/>
          </a:prstGeom>
        </p:spPr>
      </p:pic>
      <p:sp>
        <p:nvSpPr>
          <p:cNvPr id="5" name="テキスト ボックス 4"/>
          <p:cNvSpPr txBox="1"/>
          <p:nvPr/>
        </p:nvSpPr>
        <p:spPr>
          <a:xfrm>
            <a:off x="6551802" y="6396335"/>
            <a:ext cx="2582182" cy="461665"/>
          </a:xfrm>
          <a:prstGeom prst="rect">
            <a:avLst/>
          </a:prstGeom>
          <a:noFill/>
        </p:spPr>
        <p:txBody>
          <a:bodyPr wrap="square" rtlCol="0">
            <a:spAutoFit/>
          </a:bodyPr>
          <a:lstStyle/>
          <a:p>
            <a:r>
              <a:rPr kumimoji="1" lang="en-US" altLang="ja-JP" sz="1200" dirty="0">
                <a:latin typeface="Times New Roman" panose="02020603050405020304" pitchFamily="18" charset="0"/>
                <a:cs typeface="Times New Roman" panose="02020603050405020304" pitchFamily="18" charset="0"/>
              </a:rPr>
              <a:t>After </a:t>
            </a:r>
            <a:r>
              <a:rPr kumimoji="1" lang="en-US" altLang="ja-JP" sz="1200" dirty="0" err="1">
                <a:latin typeface="Times New Roman" panose="02020603050405020304" pitchFamily="18" charset="0"/>
                <a:cs typeface="Times New Roman" panose="02020603050405020304" pitchFamily="18" charset="0"/>
              </a:rPr>
              <a:t>Georisk</a:t>
            </a:r>
            <a:r>
              <a:rPr kumimoji="1" lang="en-US" altLang="ja-JP" sz="1200" dirty="0">
                <a:latin typeface="Times New Roman" panose="02020603050405020304" pitchFamily="18" charset="0"/>
                <a:cs typeface="Times New Roman" panose="02020603050405020304" pitchFamily="18" charset="0"/>
              </a:rPr>
              <a:t> Society, Tokyo</a:t>
            </a:r>
          </a:p>
          <a:p>
            <a:r>
              <a:rPr lang="en-US" altLang="ja-JP" sz="1200" dirty="0">
                <a:latin typeface="Times New Roman" panose="02020603050405020304" pitchFamily="18" charset="0"/>
                <a:cs typeface="Times New Roman" panose="02020603050405020304" pitchFamily="18" charset="0"/>
              </a:rPr>
              <a:t>http://www.georisk.jp/pdf/risk02.pdf</a:t>
            </a:r>
            <a:endParaRPr kumimoji="1" lang="ja-JP" altLang="en-US" sz="1200" dirty="0">
              <a:latin typeface="Times New Roman" panose="02020603050405020304" pitchFamily="18" charset="0"/>
              <a:cs typeface="Times New Roman" panose="02020603050405020304" pitchFamily="18" charset="0"/>
            </a:endParaRPr>
          </a:p>
        </p:txBody>
      </p:sp>
      <p:grpSp>
        <p:nvGrpSpPr>
          <p:cNvPr id="13" name="グループ化 12"/>
          <p:cNvGrpSpPr/>
          <p:nvPr/>
        </p:nvGrpSpPr>
        <p:grpSpPr>
          <a:xfrm>
            <a:off x="-4027" y="2162591"/>
            <a:ext cx="7659082" cy="4274457"/>
            <a:chOff x="15346" y="2285501"/>
            <a:chExt cx="7659082" cy="4274457"/>
          </a:xfrm>
        </p:grpSpPr>
        <p:grpSp>
          <p:nvGrpSpPr>
            <p:cNvPr id="11" name="グループ化 10"/>
            <p:cNvGrpSpPr/>
            <p:nvPr/>
          </p:nvGrpSpPr>
          <p:grpSpPr>
            <a:xfrm>
              <a:off x="528745" y="2285501"/>
              <a:ext cx="7145683" cy="4274457"/>
              <a:chOff x="528745" y="2285501"/>
              <a:chExt cx="7145683" cy="4274457"/>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745" y="2285501"/>
                <a:ext cx="7145683" cy="4274457"/>
              </a:xfrm>
              <a:prstGeom prst="rect">
                <a:avLst/>
              </a:prstGeom>
            </p:spPr>
          </p:pic>
          <p:sp>
            <p:nvSpPr>
              <p:cNvPr id="6" name="テキスト ボックス 5"/>
              <p:cNvSpPr txBox="1"/>
              <p:nvPr/>
            </p:nvSpPr>
            <p:spPr>
              <a:xfrm>
                <a:off x="1010985" y="5073785"/>
                <a:ext cx="1677377" cy="461665"/>
              </a:xfrm>
              <a:prstGeom prst="rect">
                <a:avLst/>
              </a:prstGeom>
              <a:solidFill>
                <a:srgbClr val="FFC000"/>
              </a:solidFill>
            </p:spPr>
            <p:txBody>
              <a:bodyPr wrap="square" rtlCol="0">
                <a:spAutoFit/>
              </a:bodyPr>
              <a:lstStyle/>
              <a:p>
                <a:r>
                  <a:rPr kumimoji="1" lang="en-US" altLang="ja-JP" sz="2400" dirty="0">
                    <a:latin typeface="Times New Roman" panose="02020603050405020304" pitchFamily="18" charset="0"/>
                    <a:cs typeface="Times New Roman" panose="02020603050405020304" pitchFamily="18" charset="0"/>
                  </a:rPr>
                  <a:t>Pleistocene</a:t>
                </a:r>
                <a:endParaRPr kumimoji="1" lang="ja-JP" altLang="en-US" sz="2400" dirty="0">
                  <a:latin typeface="Times New Roman" panose="02020603050405020304" pitchFamily="18" charset="0"/>
                  <a:cs typeface="Times New Roman" panose="02020603050405020304" pitchFamily="18" charset="0"/>
                </a:endParaRPr>
              </a:p>
            </p:txBody>
          </p:sp>
          <p:sp>
            <p:nvSpPr>
              <p:cNvPr id="7" name="テキスト ボックス 6"/>
              <p:cNvSpPr txBox="1"/>
              <p:nvPr/>
            </p:nvSpPr>
            <p:spPr>
              <a:xfrm>
                <a:off x="2606938" y="5494737"/>
                <a:ext cx="1349435" cy="461665"/>
              </a:xfrm>
              <a:prstGeom prst="rect">
                <a:avLst/>
              </a:prstGeom>
              <a:solidFill>
                <a:srgbClr val="92D050"/>
              </a:solidFill>
            </p:spPr>
            <p:txBody>
              <a:bodyPr wrap="square" rtlCol="0">
                <a:spAutoFit/>
              </a:bodyPr>
              <a:lstStyle/>
              <a:p>
                <a:r>
                  <a:rPr kumimoji="1" lang="en-US" altLang="ja-JP" sz="2400" dirty="0" err="1">
                    <a:latin typeface="Times New Roman" panose="02020603050405020304" pitchFamily="18" charset="0"/>
                    <a:cs typeface="Times New Roman" panose="02020603050405020304" pitchFamily="18" charset="0"/>
                  </a:rPr>
                  <a:t>Baserock</a:t>
                </a:r>
                <a:endParaRPr kumimoji="1" lang="ja-JP" altLang="en-US" sz="2400" dirty="0">
                  <a:latin typeface="Times New Roman" panose="02020603050405020304" pitchFamily="18" charset="0"/>
                  <a:cs typeface="Times New Roman" panose="02020603050405020304" pitchFamily="18" charset="0"/>
                </a:endParaRPr>
              </a:p>
            </p:txBody>
          </p:sp>
          <p:sp>
            <p:nvSpPr>
              <p:cNvPr id="8" name="テキスト ボックス 7"/>
              <p:cNvSpPr txBox="1"/>
              <p:nvPr/>
            </p:nvSpPr>
            <p:spPr>
              <a:xfrm>
                <a:off x="3845708" y="4221997"/>
                <a:ext cx="2544142" cy="461665"/>
              </a:xfrm>
              <a:prstGeom prst="rect">
                <a:avLst/>
              </a:prstGeom>
              <a:solidFill>
                <a:schemeClr val="accent1">
                  <a:lumMod val="20000"/>
                  <a:lumOff val="80000"/>
                </a:schemeClr>
              </a:solidFill>
            </p:spPr>
            <p:txBody>
              <a:bodyPr wrap="square" rtlCol="0">
                <a:spAutoFit/>
              </a:bodyPr>
              <a:lstStyle/>
              <a:p>
                <a:r>
                  <a:rPr kumimoji="1" lang="en-US" altLang="ja-JP" sz="2400" dirty="0">
                    <a:latin typeface="Times New Roman" panose="02020603050405020304" pitchFamily="18" charset="0"/>
                    <a:cs typeface="Times New Roman" panose="02020603050405020304" pitchFamily="18" charset="0"/>
                  </a:rPr>
                  <a:t>Holocene soft soil</a:t>
                </a:r>
                <a:endParaRPr kumimoji="1" lang="ja-JP" altLang="en-US" sz="2400" dirty="0">
                  <a:latin typeface="Times New Roman" panose="02020603050405020304" pitchFamily="18" charset="0"/>
                  <a:cs typeface="Times New Roman" panose="02020603050405020304" pitchFamily="18" charset="0"/>
                </a:endParaRPr>
              </a:p>
            </p:txBody>
          </p:sp>
        </p:grpSp>
        <p:sp>
          <p:nvSpPr>
            <p:cNvPr id="9" name="テキスト ボックス 8"/>
            <p:cNvSpPr txBox="1"/>
            <p:nvPr/>
          </p:nvSpPr>
          <p:spPr>
            <a:xfrm>
              <a:off x="70476" y="5388599"/>
              <a:ext cx="849276" cy="461665"/>
            </a:xfrm>
            <a:prstGeom prst="rect">
              <a:avLst/>
            </a:prstGeom>
            <a:solidFill>
              <a:schemeClr val="bg1"/>
            </a:solidFill>
          </p:spPr>
          <p:txBody>
            <a:bodyPr wrap="square" rtlCol="0">
              <a:spAutoFit/>
            </a:bodyPr>
            <a:lstStyle/>
            <a:p>
              <a:r>
                <a:rPr kumimoji="1" lang="en-US" altLang="ja-JP" sz="2400" dirty="0">
                  <a:latin typeface="Times New Roman" panose="02020603050405020304" pitchFamily="18" charset="0"/>
                  <a:cs typeface="Times New Roman" panose="02020603050405020304" pitchFamily="18" charset="0"/>
                </a:rPr>
                <a:t>50m</a:t>
              </a:r>
              <a:endParaRPr kumimoji="1" lang="ja-JP" altLang="en-US" sz="2400" dirty="0">
                <a:latin typeface="Times New Roman" panose="02020603050405020304" pitchFamily="18" charset="0"/>
                <a:cs typeface="Times New Roman" panose="02020603050405020304" pitchFamily="18" charset="0"/>
              </a:endParaRPr>
            </a:p>
          </p:txBody>
        </p:sp>
        <p:sp>
          <p:nvSpPr>
            <p:cNvPr id="10" name="テキスト ボックス 9"/>
            <p:cNvSpPr txBox="1"/>
            <p:nvPr/>
          </p:nvSpPr>
          <p:spPr>
            <a:xfrm>
              <a:off x="15346" y="4201996"/>
              <a:ext cx="790103" cy="461665"/>
            </a:xfrm>
            <a:prstGeom prst="rect">
              <a:avLst/>
            </a:prstGeom>
            <a:solidFill>
              <a:schemeClr val="bg1"/>
            </a:solidFill>
          </p:spPr>
          <p:txBody>
            <a:bodyPr wrap="square" rtlCol="0">
              <a:spAutoFit/>
            </a:bodyPr>
            <a:lstStyle/>
            <a:p>
              <a:r>
                <a:rPr kumimoji="1" lang="en-US" altLang="ja-JP" sz="2400" dirty="0">
                  <a:latin typeface="Times New Roman" panose="02020603050405020304" pitchFamily="18" charset="0"/>
                  <a:cs typeface="Times New Roman" panose="02020603050405020304" pitchFamily="18" charset="0"/>
                </a:rPr>
                <a:t>10m</a:t>
              </a:r>
              <a:endParaRPr kumimoji="1" lang="ja-JP" altLang="en-US" sz="2400" dirty="0">
                <a:latin typeface="Times New Roman" panose="02020603050405020304" pitchFamily="18" charset="0"/>
                <a:cs typeface="Times New Roman" panose="02020603050405020304" pitchFamily="18" charset="0"/>
              </a:endParaRPr>
            </a:p>
          </p:txBody>
        </p:sp>
      </p:grpSp>
      <p:sp>
        <p:nvSpPr>
          <p:cNvPr id="15" name="正方形/長方形 14"/>
          <p:cNvSpPr/>
          <p:nvPr/>
        </p:nvSpPr>
        <p:spPr>
          <a:xfrm>
            <a:off x="2750414" y="4201995"/>
            <a:ext cx="244928" cy="1186603"/>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7" name="正方形/長方形 16"/>
          <p:cNvSpPr/>
          <p:nvPr/>
        </p:nvSpPr>
        <p:spPr>
          <a:xfrm>
            <a:off x="3109334" y="4201995"/>
            <a:ext cx="203602" cy="97416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8" name="正方形/長方形 17"/>
          <p:cNvSpPr/>
          <p:nvPr/>
        </p:nvSpPr>
        <p:spPr>
          <a:xfrm>
            <a:off x="3425052" y="4201995"/>
            <a:ext cx="272418" cy="80556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grpSp>
        <p:nvGrpSpPr>
          <p:cNvPr id="20" name="グループ化 19"/>
          <p:cNvGrpSpPr/>
          <p:nvPr/>
        </p:nvGrpSpPr>
        <p:grpSpPr>
          <a:xfrm>
            <a:off x="121205" y="2097116"/>
            <a:ext cx="8826853" cy="1667167"/>
            <a:chOff x="121205" y="2196872"/>
            <a:chExt cx="8826853" cy="1667167"/>
          </a:xfrm>
        </p:grpSpPr>
        <p:sp>
          <p:nvSpPr>
            <p:cNvPr id="14" name="テキスト ボックス 13"/>
            <p:cNvSpPr txBox="1"/>
            <p:nvPr/>
          </p:nvSpPr>
          <p:spPr>
            <a:xfrm>
              <a:off x="121206" y="2196872"/>
              <a:ext cx="5414180" cy="461665"/>
            </a:xfrm>
            <a:prstGeom prst="rect">
              <a:avLst/>
            </a:prstGeom>
            <a:solidFill>
              <a:schemeClr val="bg1"/>
            </a:solidFill>
          </p:spPr>
          <p:txBody>
            <a:bodyPr wrap="square" rtlCol="0">
              <a:spAutoFit/>
            </a:bodyPr>
            <a:lstStyle/>
            <a:p>
              <a:r>
                <a:rPr kumimoji="1" lang="en-US" altLang="ja-JP" sz="2400" dirty="0">
                  <a:latin typeface="Times New Roman" panose="02020603050405020304" pitchFamily="18" charset="0"/>
                  <a:cs typeface="Times New Roman" panose="02020603050405020304" pitchFamily="18" charset="0"/>
                </a:rPr>
                <a:t>1. Supported by bedrock (end bearing)</a:t>
              </a:r>
              <a:endParaRPr kumimoji="1" lang="ja-JP" altLang="en-US" sz="2400" dirty="0">
                <a:latin typeface="Times New Roman" panose="02020603050405020304" pitchFamily="18" charset="0"/>
                <a:cs typeface="Times New Roman" panose="02020603050405020304" pitchFamily="18" charset="0"/>
              </a:endParaRPr>
            </a:p>
          </p:txBody>
        </p:sp>
        <p:sp>
          <p:nvSpPr>
            <p:cNvPr id="16" name="テキスト ボックス 15"/>
            <p:cNvSpPr txBox="1"/>
            <p:nvPr/>
          </p:nvSpPr>
          <p:spPr>
            <a:xfrm>
              <a:off x="121206" y="2605108"/>
              <a:ext cx="6934596" cy="461665"/>
            </a:xfrm>
            <a:prstGeom prst="rect">
              <a:avLst/>
            </a:prstGeom>
            <a:solidFill>
              <a:schemeClr val="bg1"/>
            </a:solidFill>
          </p:spPr>
          <p:txBody>
            <a:bodyPr wrap="square" rtlCol="0">
              <a:spAutoFit/>
            </a:bodyPr>
            <a:lstStyle/>
            <a:p>
              <a:r>
                <a:rPr kumimoji="1" lang="en-US" altLang="ja-JP" sz="2400" dirty="0">
                  <a:solidFill>
                    <a:srgbClr val="0070C0"/>
                  </a:solidFill>
                  <a:latin typeface="Times New Roman" panose="02020603050405020304" pitchFamily="18" charset="0"/>
                  <a:cs typeface="Times New Roman" panose="02020603050405020304" pitchFamily="18" charset="0"/>
                </a:rPr>
                <a:t>2. Friction pile designed by SPT-N (conventional)</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sp>
          <p:nvSpPr>
            <p:cNvPr id="19" name="テキスト ボックス 18"/>
            <p:cNvSpPr txBox="1"/>
            <p:nvPr/>
          </p:nvSpPr>
          <p:spPr>
            <a:xfrm>
              <a:off x="121205" y="3033042"/>
              <a:ext cx="8826853" cy="830997"/>
            </a:xfrm>
            <a:prstGeom prst="rect">
              <a:avLst/>
            </a:prstGeom>
            <a:solidFill>
              <a:schemeClr val="bg1"/>
            </a:solidFill>
          </p:spPr>
          <p:txBody>
            <a:bodyPr wrap="square" rtlCol="0">
              <a:spAutoFit/>
            </a:bodyPr>
            <a:lstStyle/>
            <a:p>
              <a:r>
                <a:rPr lang="en-US" altLang="ja-JP" sz="2400" b="1" dirty="0">
                  <a:solidFill>
                    <a:srgbClr val="FF0000"/>
                  </a:solidFill>
                  <a:latin typeface="Times New Roman" panose="02020603050405020304" pitchFamily="18" charset="0"/>
                  <a:cs typeface="Times New Roman" panose="02020603050405020304" pitchFamily="18" charset="0"/>
                </a:rPr>
                <a:t>3</a:t>
              </a:r>
              <a:r>
                <a:rPr kumimoji="1" lang="en-US" altLang="ja-JP" sz="2400" b="1" dirty="0">
                  <a:solidFill>
                    <a:srgbClr val="FF0000"/>
                  </a:solidFill>
                  <a:latin typeface="Times New Roman" panose="02020603050405020304" pitchFamily="18" charset="0"/>
                  <a:cs typeface="Times New Roman" panose="02020603050405020304" pitchFamily="18" charset="0"/>
                </a:rPr>
                <a:t>. Shorter friction pile designed by additional field investigation, soil sampling and lab tests</a:t>
              </a:r>
              <a:endParaRPr kumimoji="1" lang="ja-JP" altLang="en-US" sz="2400" b="1" dirty="0">
                <a:solidFill>
                  <a:srgbClr val="FF0000"/>
                </a:solidFill>
                <a:latin typeface="Times New Roman" panose="02020603050405020304" pitchFamily="18" charset="0"/>
                <a:cs typeface="Times New Roman" panose="02020603050405020304" pitchFamily="18" charset="0"/>
              </a:endParaRPr>
            </a:p>
          </p:txBody>
        </p:sp>
      </p:grpSp>
      <p:sp>
        <p:nvSpPr>
          <p:cNvPr id="21" name="テキスト ボックス 20"/>
          <p:cNvSpPr txBox="1"/>
          <p:nvPr/>
        </p:nvSpPr>
        <p:spPr>
          <a:xfrm>
            <a:off x="70476" y="6056158"/>
            <a:ext cx="8877582" cy="830997"/>
          </a:xfrm>
          <a:prstGeom prst="rect">
            <a:avLst/>
          </a:prstGeom>
          <a:solidFill>
            <a:schemeClr val="bg1">
              <a:alpha val="60000"/>
            </a:schemeClr>
          </a:solidFill>
        </p:spPr>
        <p:txBody>
          <a:bodyPr wrap="square" rtlCol="0">
            <a:spAutoFit/>
          </a:bodyPr>
          <a:lstStyle/>
          <a:p>
            <a:r>
              <a:rPr lang="en-US" altLang="ja-JP" sz="2400" dirty="0">
                <a:solidFill>
                  <a:srgbClr val="FF0000"/>
                </a:solidFill>
                <a:latin typeface="Times New Roman" panose="02020603050405020304" pitchFamily="18" charset="0"/>
                <a:cs typeface="Times New Roman" panose="02020603050405020304" pitchFamily="18" charset="0"/>
              </a:rPr>
              <a:t>Soil investigation budget increased from US 1 to 3 million $</a:t>
            </a:r>
            <a:r>
              <a:rPr lang="ja-JP" altLang="en-US" sz="2400" dirty="0">
                <a:latin typeface="Times New Roman" panose="02020603050405020304" pitchFamily="18" charset="0"/>
                <a:cs typeface="Times New Roman" panose="02020603050405020304" pitchFamily="18" charset="0"/>
              </a:rPr>
              <a:t> </a:t>
            </a:r>
            <a:r>
              <a:rPr lang="en-US" altLang="ja-JP" sz="2400" dirty="0">
                <a:latin typeface="Times New Roman" panose="02020603050405020304" pitchFamily="18" charset="0"/>
                <a:cs typeface="Times New Roman" panose="02020603050405020304" pitchFamily="18" charset="0"/>
              </a:rPr>
              <a:t>and 100 million $ saving in construction. DO THIS MORE.</a:t>
            </a:r>
            <a:endParaRPr lang="ja-JP" altLang="en-US" sz="2400" dirty="0">
              <a:solidFill>
                <a:srgbClr val="FF0000"/>
              </a:solidFill>
              <a:latin typeface="Times New Roman" panose="02020603050405020304" pitchFamily="18" charset="0"/>
              <a:cs typeface="Times New Roman" panose="02020603050405020304" pitchFamily="18" charset="0"/>
            </a:endParaRPr>
          </a:p>
        </p:txBody>
      </p:sp>
      <p:sp>
        <p:nvSpPr>
          <p:cNvPr id="22" name="テキスト ボックス 21"/>
          <p:cNvSpPr txBox="1"/>
          <p:nvPr/>
        </p:nvSpPr>
        <p:spPr>
          <a:xfrm>
            <a:off x="57268" y="1737865"/>
            <a:ext cx="4371583" cy="461665"/>
          </a:xfrm>
          <a:prstGeom prst="rect">
            <a:avLst/>
          </a:prstGeom>
          <a:noFill/>
        </p:spPr>
        <p:txBody>
          <a:bodyPr wrap="square" rtlCol="0">
            <a:spAutoFit/>
          </a:bodyPr>
          <a:lstStyle/>
          <a:p>
            <a:r>
              <a:rPr lang="en-US" altLang="ja-JP" sz="2400" u="sng" dirty="0">
                <a:latin typeface="Times New Roman" panose="02020603050405020304" pitchFamily="18" charset="0"/>
                <a:cs typeface="Times New Roman" panose="02020603050405020304" pitchFamily="18" charset="0"/>
              </a:rPr>
              <a:t>T</a:t>
            </a:r>
            <a:r>
              <a:rPr kumimoji="1" lang="en-US" altLang="ja-JP" sz="2400" u="sng" dirty="0">
                <a:latin typeface="Times New Roman" panose="02020603050405020304" pitchFamily="18" charset="0"/>
                <a:cs typeface="Times New Roman" panose="02020603050405020304" pitchFamily="18" charset="0"/>
              </a:rPr>
              <a:t>hree options for pile foundation</a:t>
            </a:r>
            <a:endParaRPr kumimoji="1" lang="ja-JP" altLang="en-US" sz="24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932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CD20ED-DE37-4B6B-B8C9-2C1014E72D1D}"/>
              </a:ext>
            </a:extLst>
          </p:cNvPr>
          <p:cNvSpPr>
            <a:spLocks noGrp="1"/>
          </p:cNvSpPr>
          <p:nvPr>
            <p:ph type="title"/>
          </p:nvPr>
        </p:nvSpPr>
        <p:spPr>
          <a:xfrm>
            <a:off x="133350" y="145435"/>
            <a:ext cx="5433775" cy="315911"/>
          </a:xfrm>
        </p:spPr>
        <p:txBody>
          <a:bodyPr>
            <a:normAutofit fontScale="90000"/>
          </a:bodyPr>
          <a:lstStyle/>
          <a:p>
            <a:r>
              <a:rPr kumimoji="1" lang="en-US" altLang="ja-JP" sz="3600" dirty="0">
                <a:solidFill>
                  <a:srgbClr val="0070C0"/>
                </a:solidFill>
                <a:latin typeface="Times New Roman" panose="02020603050405020304" pitchFamily="18" charset="0"/>
                <a:cs typeface="Times New Roman" panose="02020603050405020304" pitchFamily="18" charset="0"/>
              </a:rPr>
              <a:t>Unfortunate example of </a:t>
            </a:r>
            <a:r>
              <a:rPr kumimoji="1" lang="en-US" altLang="ja-JP" sz="3600" dirty="0" err="1">
                <a:solidFill>
                  <a:srgbClr val="0070C0"/>
                </a:solidFill>
                <a:latin typeface="Times New Roman" panose="02020603050405020304" pitchFamily="18" charset="0"/>
                <a:cs typeface="Times New Roman" panose="02020603050405020304" pitchFamily="18" charset="0"/>
              </a:rPr>
              <a:t>georisk</a:t>
            </a:r>
            <a:endParaRPr kumimoji="1" lang="ja-JP" altLang="en-US" sz="3600" dirty="0">
              <a:solidFill>
                <a:srgbClr val="0070C0"/>
              </a:solidFill>
              <a:latin typeface="Times New Roman" panose="02020603050405020304" pitchFamily="18" charset="0"/>
              <a:cs typeface="Times New Roman" panose="02020603050405020304" pitchFamily="18" charset="0"/>
            </a:endParaRPr>
          </a:p>
        </p:txBody>
      </p:sp>
      <p:grpSp>
        <p:nvGrpSpPr>
          <p:cNvPr id="5" name="グループ化 4">
            <a:extLst>
              <a:ext uri="{FF2B5EF4-FFF2-40B4-BE49-F238E27FC236}">
                <a16:creationId xmlns:a16="http://schemas.microsoft.com/office/drawing/2014/main" id="{C39C8BB5-AB13-4956-AFA2-988368D60562}"/>
              </a:ext>
            </a:extLst>
          </p:cNvPr>
          <p:cNvGrpSpPr/>
          <p:nvPr/>
        </p:nvGrpSpPr>
        <p:grpSpPr>
          <a:xfrm>
            <a:off x="5287725" y="1714500"/>
            <a:ext cx="3576875" cy="2594654"/>
            <a:chOff x="5270500" y="1784756"/>
            <a:chExt cx="3576875" cy="2594654"/>
          </a:xfrm>
        </p:grpSpPr>
        <p:pic>
          <p:nvPicPr>
            <p:cNvPr id="3" name="図 2">
              <a:extLst>
                <a:ext uri="{FF2B5EF4-FFF2-40B4-BE49-F238E27FC236}">
                  <a16:creationId xmlns:a16="http://schemas.microsoft.com/office/drawing/2014/main" id="{0FB47E0F-238E-415E-B482-D0809B5A0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0500" y="1784756"/>
              <a:ext cx="3576875" cy="2594654"/>
            </a:xfrm>
            <a:prstGeom prst="rect">
              <a:avLst/>
            </a:prstGeom>
          </p:spPr>
        </p:pic>
        <p:sp>
          <p:nvSpPr>
            <p:cNvPr id="4" name="テキスト ボックス 3">
              <a:extLst>
                <a:ext uri="{FF2B5EF4-FFF2-40B4-BE49-F238E27FC236}">
                  <a16:creationId xmlns:a16="http://schemas.microsoft.com/office/drawing/2014/main" id="{E15174ED-F5FC-4E15-BFFC-A4E4F64027BA}"/>
                </a:ext>
              </a:extLst>
            </p:cNvPr>
            <p:cNvSpPr txBox="1"/>
            <p:nvPr/>
          </p:nvSpPr>
          <p:spPr>
            <a:xfrm>
              <a:off x="5392975" y="4010078"/>
              <a:ext cx="3352800" cy="369332"/>
            </a:xfrm>
            <a:prstGeom prst="rect">
              <a:avLst/>
            </a:prstGeom>
            <a:solidFill>
              <a:schemeClr val="bg1">
                <a:lumMod val="95000"/>
              </a:schemeClr>
            </a:solidFill>
          </p:spPr>
          <p:txBody>
            <a:bodyPr wrap="square" rtlCol="0">
              <a:spAutoFit/>
            </a:bodyPr>
            <a:lstStyle/>
            <a:p>
              <a:r>
                <a:rPr kumimoji="1" lang="en-US" altLang="ja-JP" dirty="0">
                  <a:solidFill>
                    <a:srgbClr val="0070C0"/>
                  </a:solidFill>
                  <a:latin typeface="Times New Roman" panose="02020603050405020304" pitchFamily="18" charset="0"/>
                  <a:cs typeface="Times New Roman" panose="02020603050405020304" pitchFamily="18" charset="0"/>
                </a:rPr>
                <a:t>Reference shown in the first slide</a:t>
              </a:r>
              <a:endParaRPr kumimoji="1" lang="ja-JP" altLang="en-US" dirty="0">
                <a:solidFill>
                  <a:srgbClr val="0070C0"/>
                </a:solidFill>
                <a:latin typeface="Times New Roman" panose="02020603050405020304" pitchFamily="18" charset="0"/>
                <a:cs typeface="Times New Roman" panose="02020603050405020304" pitchFamily="18" charset="0"/>
              </a:endParaRPr>
            </a:p>
          </p:txBody>
        </p:sp>
      </p:grpSp>
      <p:sp>
        <p:nvSpPr>
          <p:cNvPr id="7" name="テキスト ボックス 6">
            <a:extLst>
              <a:ext uri="{FF2B5EF4-FFF2-40B4-BE49-F238E27FC236}">
                <a16:creationId xmlns:a16="http://schemas.microsoft.com/office/drawing/2014/main" id="{65593941-CB6A-42D3-848E-FB354A0F9CD1}"/>
              </a:ext>
            </a:extLst>
          </p:cNvPr>
          <p:cNvSpPr txBox="1"/>
          <p:nvPr/>
        </p:nvSpPr>
        <p:spPr>
          <a:xfrm>
            <a:off x="279400" y="673100"/>
            <a:ext cx="4826000" cy="5632311"/>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sz="2400" dirty="0">
                <a:solidFill>
                  <a:srgbClr val="0070C0"/>
                </a:solidFill>
                <a:latin typeface="Times New Roman" panose="02020603050405020304" pitchFamily="18" charset="0"/>
                <a:cs typeface="Times New Roman" panose="02020603050405020304" pitchFamily="18" charset="0"/>
              </a:rPr>
              <a:t>Metro tunnel under construction collapsed.</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Local ground condition was heterogeneous.</a:t>
            </a:r>
          </a:p>
          <a:p>
            <a:pPr marL="342900" indent="-342900">
              <a:buFont typeface="Arial" panose="020B0604020202020204" pitchFamily="34" charset="0"/>
              <a:buChar char="•"/>
            </a:pPr>
            <a:r>
              <a:rPr kumimoji="1" lang="en-US" altLang="ja-JP" sz="2400" dirty="0">
                <a:solidFill>
                  <a:srgbClr val="0070C0"/>
                </a:solidFill>
                <a:latin typeface="Times New Roman" panose="02020603050405020304" pitchFamily="18" charset="0"/>
                <a:cs typeface="Times New Roman" panose="02020603050405020304" pitchFamily="18" charset="0"/>
              </a:rPr>
              <a:t>Weak portion was not taken into consideration.</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Lesson: more efforts needed for subsurface investigation.</a:t>
            </a:r>
          </a:p>
          <a:p>
            <a:pPr marL="342900" indent="-342900">
              <a:buFont typeface="Arial" panose="020B0604020202020204" pitchFamily="34" charset="0"/>
              <a:buChar char="•"/>
            </a:pPr>
            <a:r>
              <a:rPr kumimoji="1" lang="en-US" altLang="ja-JP" sz="2400" dirty="0">
                <a:solidFill>
                  <a:srgbClr val="0070C0"/>
                </a:solidFill>
                <a:latin typeface="Times New Roman" panose="02020603050405020304" pitchFamily="18" charset="0"/>
                <a:cs typeface="Times New Roman" panose="02020603050405020304" pitchFamily="18" charset="0"/>
              </a:rPr>
              <a:t>Furthermore, </a:t>
            </a:r>
            <a:r>
              <a:rPr lang="en-US" altLang="ja-JP" sz="2400" dirty="0">
                <a:solidFill>
                  <a:srgbClr val="0070C0"/>
                </a:solidFill>
                <a:latin typeface="Times New Roman" panose="02020603050405020304" pitchFamily="18" charset="0"/>
                <a:cs typeface="Times New Roman" panose="02020603050405020304" pitchFamily="18" charset="0"/>
              </a:rPr>
              <a:t>decades ago, </a:t>
            </a:r>
            <a:r>
              <a:rPr kumimoji="1" lang="en-US" altLang="ja-JP" sz="2400" dirty="0">
                <a:solidFill>
                  <a:srgbClr val="0070C0"/>
                </a:solidFill>
                <a:latin typeface="Times New Roman" panose="02020603050405020304" pitchFamily="18" charset="0"/>
                <a:cs typeface="Times New Roman" panose="02020603050405020304" pitchFamily="18" charset="0"/>
              </a:rPr>
              <a:t>one of the </a:t>
            </a:r>
            <a:r>
              <a:rPr lang="en-US" altLang="ja-JP" sz="2400" dirty="0">
                <a:solidFill>
                  <a:srgbClr val="0070C0"/>
                </a:solidFill>
                <a:latin typeface="Times New Roman" panose="02020603050405020304" pitchFamily="18" charset="0"/>
                <a:cs typeface="Times New Roman" panose="02020603050405020304" pitchFamily="18" charset="0"/>
              </a:rPr>
              <a:t>previous projects at this site encountered the heterogeneity problem. Unfortunately, this important knowledge was lost.</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Knowledge transfer is an important </a:t>
            </a:r>
            <a:r>
              <a:rPr lang="en-US" altLang="ja-JP" sz="2400" dirty="0" err="1">
                <a:solidFill>
                  <a:srgbClr val="0070C0"/>
                </a:solidFill>
                <a:latin typeface="Times New Roman" panose="02020603050405020304" pitchFamily="18" charset="0"/>
                <a:cs typeface="Times New Roman" panose="02020603050405020304" pitchFamily="18" charset="0"/>
              </a:rPr>
              <a:t>georisk</a:t>
            </a:r>
            <a:r>
              <a:rPr lang="en-US" altLang="ja-JP" sz="2400" dirty="0">
                <a:solidFill>
                  <a:srgbClr val="0070C0"/>
                </a:solidFill>
                <a:latin typeface="Times New Roman" panose="02020603050405020304" pitchFamily="18" charset="0"/>
                <a:cs typeface="Times New Roman" panose="02020603050405020304" pitchFamily="18" charset="0"/>
              </a:rPr>
              <a:t> management.</a:t>
            </a:r>
            <a:endParaRPr kumimoji="1" lang="ja-JP" alt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55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F8823E-98C1-4229-A230-9F92FC2C5EA4}"/>
              </a:ext>
            </a:extLst>
          </p:cNvPr>
          <p:cNvSpPr>
            <a:spLocks noGrp="1"/>
          </p:cNvSpPr>
          <p:nvPr>
            <p:ph type="title"/>
          </p:nvPr>
        </p:nvSpPr>
        <p:spPr>
          <a:xfrm>
            <a:off x="14244" y="-90033"/>
            <a:ext cx="7886700" cy="1325563"/>
          </a:xfrm>
        </p:spPr>
        <p:txBody>
          <a:bodyPr/>
          <a:lstStyle/>
          <a:p>
            <a:r>
              <a:rPr kumimoji="1" lang="en-US" altLang="ja-JP" dirty="0">
                <a:solidFill>
                  <a:srgbClr val="0070C0"/>
                </a:solidFill>
                <a:latin typeface="Times New Roman" panose="02020603050405020304" pitchFamily="18" charset="0"/>
                <a:cs typeface="Times New Roman" panose="02020603050405020304" pitchFamily="18" charset="0"/>
              </a:rPr>
              <a:t>How much subsurface investigation should we do? </a:t>
            </a:r>
            <a:endParaRPr kumimoji="1" lang="ja-JP" altLang="en-US" dirty="0">
              <a:solidFill>
                <a:srgbClr val="0070C0"/>
              </a:solidFill>
              <a:latin typeface="Times New Roman" panose="02020603050405020304" pitchFamily="18" charset="0"/>
              <a:cs typeface="Times New Roman" panose="02020603050405020304" pitchFamily="18" charset="0"/>
            </a:endParaRPr>
          </a:p>
        </p:txBody>
      </p:sp>
      <p:sp>
        <p:nvSpPr>
          <p:cNvPr id="4" name="正方形/長方形 3">
            <a:extLst>
              <a:ext uri="{FF2B5EF4-FFF2-40B4-BE49-F238E27FC236}">
                <a16:creationId xmlns:a16="http://schemas.microsoft.com/office/drawing/2014/main" id="{85F100A3-4FEB-47B5-8D99-D24952806F62}"/>
              </a:ext>
            </a:extLst>
          </p:cNvPr>
          <p:cNvSpPr/>
          <p:nvPr/>
        </p:nvSpPr>
        <p:spPr>
          <a:xfrm>
            <a:off x="14244" y="1940481"/>
            <a:ext cx="3852499" cy="1938992"/>
          </a:xfrm>
          <a:prstGeom prst="rect">
            <a:avLst/>
          </a:prstGeom>
        </p:spPr>
        <p:txBody>
          <a:bodyPr wrap="square">
            <a:spAutoFit/>
          </a:bodyPr>
          <a:lstStyle/>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Cases of successful </a:t>
            </a:r>
            <a:r>
              <a:rPr lang="en-US" altLang="ja-JP" sz="2400" dirty="0" err="1">
                <a:solidFill>
                  <a:srgbClr val="0070C0"/>
                </a:solidFill>
                <a:latin typeface="Times New Roman" panose="02020603050405020304" pitchFamily="18" charset="0"/>
                <a:cs typeface="Times New Roman" panose="02020603050405020304" pitchFamily="18" charset="0"/>
              </a:rPr>
              <a:t>georisk</a:t>
            </a:r>
            <a:r>
              <a:rPr lang="en-US" altLang="ja-JP" sz="2400" dirty="0">
                <a:solidFill>
                  <a:srgbClr val="0070C0"/>
                </a:solidFill>
                <a:latin typeface="Times New Roman" panose="02020603050405020304" pitchFamily="18" charset="0"/>
                <a:cs typeface="Times New Roman" panose="02020603050405020304" pitchFamily="18" charset="0"/>
              </a:rPr>
              <a:t> management recommend </a:t>
            </a:r>
            <a:r>
              <a:rPr lang="en-US" altLang="ja-JP" sz="2400" b="1" dirty="0">
                <a:solidFill>
                  <a:srgbClr val="0070C0"/>
                </a:solidFill>
                <a:latin typeface="Times New Roman" panose="02020603050405020304" pitchFamily="18" charset="0"/>
                <a:cs typeface="Times New Roman" panose="02020603050405020304" pitchFamily="18" charset="0"/>
              </a:rPr>
              <a:t>3%</a:t>
            </a:r>
            <a:r>
              <a:rPr lang="en-US" altLang="ja-JP" sz="2400" dirty="0">
                <a:solidFill>
                  <a:srgbClr val="0070C0"/>
                </a:solidFill>
                <a:latin typeface="Times New Roman" panose="02020603050405020304" pitchFamily="18" charset="0"/>
                <a:cs typeface="Times New Roman" panose="02020603050405020304" pitchFamily="18" charset="0"/>
              </a:rPr>
              <a:t> additional budget to be allocated to detailed investigation.</a:t>
            </a:r>
          </a:p>
        </p:txBody>
      </p:sp>
      <p:sp>
        <p:nvSpPr>
          <p:cNvPr id="6" name="正方形/長方形 5">
            <a:extLst>
              <a:ext uri="{FF2B5EF4-FFF2-40B4-BE49-F238E27FC236}">
                <a16:creationId xmlns:a16="http://schemas.microsoft.com/office/drawing/2014/main" id="{EC49F681-04A9-4002-8E58-8C537FCE9439}"/>
              </a:ext>
            </a:extLst>
          </p:cNvPr>
          <p:cNvSpPr/>
          <p:nvPr/>
        </p:nvSpPr>
        <p:spPr>
          <a:xfrm>
            <a:off x="25756" y="1122363"/>
            <a:ext cx="8667481" cy="830997"/>
          </a:xfrm>
          <a:prstGeom prst="rect">
            <a:avLst/>
          </a:prstGeom>
        </p:spPr>
        <p:txBody>
          <a:bodyPr wrap="square">
            <a:spAutoFit/>
          </a:bodyPr>
          <a:lstStyle/>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On average, 0.5% of the construction budget is allocated to subsurface investigation. </a:t>
            </a:r>
          </a:p>
        </p:txBody>
      </p:sp>
      <p:sp>
        <p:nvSpPr>
          <p:cNvPr id="7" name="正方形/長方形 6">
            <a:extLst>
              <a:ext uri="{FF2B5EF4-FFF2-40B4-BE49-F238E27FC236}">
                <a16:creationId xmlns:a16="http://schemas.microsoft.com/office/drawing/2014/main" id="{F0FD2E8F-0879-4C3E-9293-89D54E46170D}"/>
              </a:ext>
            </a:extLst>
          </p:cNvPr>
          <p:cNvSpPr/>
          <p:nvPr/>
        </p:nvSpPr>
        <p:spPr>
          <a:xfrm>
            <a:off x="25756" y="3815078"/>
            <a:ext cx="4043966" cy="1200329"/>
          </a:xfrm>
          <a:prstGeom prst="rect">
            <a:avLst/>
          </a:prstGeom>
        </p:spPr>
        <p:txBody>
          <a:bodyPr wrap="square">
            <a:spAutoFit/>
          </a:bodyPr>
          <a:lstStyle/>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To receive more fund, the quality of investigation has to be high.</a:t>
            </a:r>
          </a:p>
        </p:txBody>
      </p:sp>
      <p:sp>
        <p:nvSpPr>
          <p:cNvPr id="8" name="正方形/長方形 7">
            <a:extLst>
              <a:ext uri="{FF2B5EF4-FFF2-40B4-BE49-F238E27FC236}">
                <a16:creationId xmlns:a16="http://schemas.microsoft.com/office/drawing/2014/main" id="{10924372-9F75-46DA-A2B5-6171B4749160}"/>
              </a:ext>
            </a:extLst>
          </p:cNvPr>
          <p:cNvSpPr/>
          <p:nvPr/>
        </p:nvSpPr>
        <p:spPr>
          <a:xfrm>
            <a:off x="25758" y="4940797"/>
            <a:ext cx="7289442" cy="1938992"/>
          </a:xfrm>
          <a:prstGeom prst="rect">
            <a:avLst/>
          </a:prstGeom>
        </p:spPr>
        <p:txBody>
          <a:bodyPr wrap="square">
            <a:spAutoFit/>
          </a:bodyPr>
          <a:lstStyle/>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After investigation, better construction scheme should be proposed: direct communication with clients is essential.</a:t>
            </a:r>
          </a:p>
          <a:p>
            <a:pPr marL="342900" indent="-342900">
              <a:buFont typeface="Arial" panose="020B0604020202020204" pitchFamily="34" charset="0"/>
              <a:buChar char="•"/>
            </a:pPr>
            <a:r>
              <a:rPr lang="en-US" altLang="ja-JP" sz="2400" dirty="0">
                <a:solidFill>
                  <a:srgbClr val="0070C0"/>
                </a:solidFill>
                <a:latin typeface="Times New Roman" panose="02020603050405020304" pitchFamily="18" charset="0"/>
                <a:cs typeface="Times New Roman" panose="02020603050405020304" pitchFamily="18" charset="0"/>
              </a:rPr>
              <a:t>Further, need for open-access borehole database and other relevant knowledge from past experiences.</a:t>
            </a:r>
          </a:p>
        </p:txBody>
      </p:sp>
      <p:grpSp>
        <p:nvGrpSpPr>
          <p:cNvPr id="13" name="グループ化 12">
            <a:extLst>
              <a:ext uri="{FF2B5EF4-FFF2-40B4-BE49-F238E27FC236}">
                <a16:creationId xmlns:a16="http://schemas.microsoft.com/office/drawing/2014/main" id="{B99E605D-957B-438B-83A2-2009B6B72591}"/>
              </a:ext>
            </a:extLst>
          </p:cNvPr>
          <p:cNvGrpSpPr/>
          <p:nvPr/>
        </p:nvGrpSpPr>
        <p:grpSpPr>
          <a:xfrm>
            <a:off x="4028230" y="1537861"/>
            <a:ext cx="4503520" cy="3386206"/>
            <a:chOff x="4028230" y="1537861"/>
            <a:chExt cx="4503520" cy="3386206"/>
          </a:xfrm>
        </p:grpSpPr>
        <p:pic>
          <p:nvPicPr>
            <p:cNvPr id="3" name="図 2">
              <a:extLst>
                <a:ext uri="{FF2B5EF4-FFF2-40B4-BE49-F238E27FC236}">
                  <a16:creationId xmlns:a16="http://schemas.microsoft.com/office/drawing/2014/main" id="{F2A52896-AC0B-429D-8174-3C6D421C6802}"/>
                </a:ext>
              </a:extLst>
            </p:cNvPr>
            <p:cNvPicPr>
              <a:picLocks noChangeAspect="1"/>
            </p:cNvPicPr>
            <p:nvPr/>
          </p:nvPicPr>
          <p:blipFill>
            <a:blip r:embed="rId2"/>
            <a:stretch>
              <a:fillRect/>
            </a:stretch>
          </p:blipFill>
          <p:spPr>
            <a:xfrm>
              <a:off x="4028230" y="1537861"/>
              <a:ext cx="4426946" cy="3386206"/>
            </a:xfrm>
            <a:prstGeom prst="rect">
              <a:avLst/>
            </a:prstGeom>
            <a:solidFill>
              <a:srgbClr val="FFFF00"/>
            </a:solidFill>
          </p:spPr>
        </p:pic>
        <p:cxnSp>
          <p:nvCxnSpPr>
            <p:cNvPr id="10" name="直線コネクタ 9">
              <a:extLst>
                <a:ext uri="{FF2B5EF4-FFF2-40B4-BE49-F238E27FC236}">
                  <a16:creationId xmlns:a16="http://schemas.microsoft.com/office/drawing/2014/main" id="{FF5C987B-8F9E-4163-A749-D32938B31997}"/>
                </a:ext>
              </a:extLst>
            </p:cNvPr>
            <p:cNvCxnSpPr/>
            <p:nvPr/>
          </p:nvCxnSpPr>
          <p:spPr>
            <a:xfrm flipH="1">
              <a:off x="6281530" y="2717032"/>
              <a:ext cx="1820973" cy="0"/>
            </a:xfrm>
            <a:prstGeom prst="line">
              <a:avLst/>
            </a:prstGeom>
            <a:ln w="5715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22B9B172-CFC3-4010-A2A3-41172F743AE0}"/>
                </a:ext>
              </a:extLst>
            </p:cNvPr>
            <p:cNvSpPr txBox="1"/>
            <p:nvPr/>
          </p:nvSpPr>
          <p:spPr>
            <a:xfrm>
              <a:off x="6904433" y="1908665"/>
              <a:ext cx="1627317" cy="646331"/>
            </a:xfrm>
            <a:prstGeom prst="rect">
              <a:avLst/>
            </a:prstGeom>
            <a:solidFill>
              <a:srgbClr val="FFFF00"/>
            </a:solidFill>
            <a:ln>
              <a:solidFill>
                <a:srgbClr val="0070C0"/>
              </a:solidFill>
            </a:ln>
          </p:spPr>
          <p:txBody>
            <a:bodyPr wrap="square" rtlCol="0">
              <a:spAutoFit/>
            </a:bodyPr>
            <a:lstStyle/>
            <a:p>
              <a:r>
                <a:rPr lang="en-US" altLang="ja-JP" dirty="0">
                  <a:solidFill>
                    <a:srgbClr val="0070C0"/>
                  </a:solidFill>
                  <a:latin typeface="Times New Roman" panose="02020603050405020304" pitchFamily="18" charset="0"/>
                  <a:cs typeface="Times New Roman" panose="02020603050405020304" pitchFamily="18" charset="0"/>
                </a:rPr>
                <a:t>3% for sizeable projects</a:t>
              </a:r>
              <a:endParaRPr kumimoji="1" lang="ja-JP" altLang="en-US" dirty="0">
                <a:solidFill>
                  <a:srgbClr val="0070C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9039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7E6546-2180-45D8-B1E7-69B697AB6224}"/>
              </a:ext>
            </a:extLst>
          </p:cNvPr>
          <p:cNvSpPr>
            <a:spLocks noGrp="1"/>
          </p:cNvSpPr>
          <p:nvPr>
            <p:ph type="title"/>
          </p:nvPr>
        </p:nvSpPr>
        <p:spPr>
          <a:xfrm>
            <a:off x="336550" y="200027"/>
            <a:ext cx="7886700" cy="612774"/>
          </a:xfrm>
        </p:spPr>
        <p:txBody>
          <a:bodyPr>
            <a:normAutofit fontScale="90000"/>
          </a:bodyPr>
          <a:lstStyle/>
          <a:p>
            <a:r>
              <a:rPr kumimoji="1" lang="en-US" altLang="ja-JP" sz="3600" dirty="0">
                <a:solidFill>
                  <a:srgbClr val="0070C0"/>
                </a:solidFill>
                <a:latin typeface="Times New Roman" panose="02020603050405020304" pitchFamily="18" charset="0"/>
                <a:cs typeface="Times New Roman" panose="02020603050405020304" pitchFamily="18" charset="0"/>
              </a:rPr>
              <a:t>Contribution of GE to good future of human:</a:t>
            </a:r>
            <a:br>
              <a:rPr kumimoji="1" lang="en-US" altLang="ja-JP" sz="3600" dirty="0">
                <a:solidFill>
                  <a:srgbClr val="0070C0"/>
                </a:solidFill>
                <a:latin typeface="Times New Roman" panose="02020603050405020304" pitchFamily="18" charset="0"/>
                <a:cs typeface="Times New Roman" panose="02020603050405020304" pitchFamily="18" charset="0"/>
              </a:rPr>
            </a:br>
            <a:r>
              <a:rPr kumimoji="1" lang="en-US" altLang="ja-JP" sz="3600" i="1" dirty="0">
                <a:solidFill>
                  <a:srgbClr val="0070C0"/>
                </a:solidFill>
                <a:latin typeface="Times New Roman" panose="02020603050405020304" pitchFamily="18" charset="0"/>
                <a:cs typeface="Times New Roman" panose="02020603050405020304" pitchFamily="18" charset="0"/>
              </a:rPr>
              <a:t>this has to be visible to people</a:t>
            </a:r>
            <a:endParaRPr kumimoji="1" lang="ja-JP" altLang="en-US" sz="3600" dirty="0">
              <a:solidFill>
                <a:srgbClr val="0070C0"/>
              </a:solidFill>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9B8895E2-282B-4720-9247-4672FA8ED91C}"/>
              </a:ext>
            </a:extLst>
          </p:cNvPr>
          <p:cNvSpPr>
            <a:spLocks noGrp="1"/>
          </p:cNvSpPr>
          <p:nvPr>
            <p:ph idx="1"/>
          </p:nvPr>
        </p:nvSpPr>
        <p:spPr>
          <a:xfrm>
            <a:off x="241300" y="1380331"/>
            <a:ext cx="8902700" cy="4351338"/>
          </a:xfrm>
        </p:spPr>
        <p:txBody>
          <a:bodyPr>
            <a:normAutofit lnSpcReduction="10000"/>
          </a:bodyPr>
          <a:lstStyle/>
          <a:p>
            <a:r>
              <a:rPr lang="en-US" altLang="ja-JP" dirty="0">
                <a:solidFill>
                  <a:srgbClr val="0070C0"/>
                </a:solidFill>
                <a:latin typeface="Times New Roman" panose="02020603050405020304" pitchFamily="18" charset="0"/>
                <a:cs typeface="Times New Roman" panose="02020603050405020304" pitchFamily="18" charset="0"/>
              </a:rPr>
              <a:t>A</a:t>
            </a:r>
            <a:r>
              <a:rPr kumimoji="1" lang="en-US" altLang="ja-JP" dirty="0">
                <a:solidFill>
                  <a:srgbClr val="0070C0"/>
                </a:solidFill>
                <a:latin typeface="Times New Roman" panose="02020603050405020304" pitchFamily="18" charset="0"/>
                <a:cs typeface="Times New Roman" panose="02020603050405020304" pitchFamily="18" charset="0"/>
              </a:rPr>
              <a:t>ddition to past efforts</a:t>
            </a:r>
          </a:p>
          <a:p>
            <a:r>
              <a:rPr lang="en-US" altLang="ja-JP" dirty="0">
                <a:solidFill>
                  <a:srgbClr val="0070C0"/>
                </a:solidFill>
                <a:latin typeface="Times New Roman" panose="02020603050405020304" pitchFamily="18" charset="0"/>
                <a:cs typeface="Times New Roman" panose="02020603050405020304" pitchFamily="18" charset="0"/>
              </a:rPr>
              <a:t>Human civilization is going to suffer from</a:t>
            </a:r>
          </a:p>
          <a:p>
            <a:pPr marL="0" indent="0">
              <a:buNone/>
            </a:pPr>
            <a:r>
              <a:rPr kumimoji="1" lang="en-US" altLang="ja-JP" sz="2400" i="1" dirty="0">
                <a:solidFill>
                  <a:srgbClr val="0070C0"/>
                </a:solidFill>
                <a:latin typeface="Times New Roman" panose="02020603050405020304" pitchFamily="18" charset="0"/>
                <a:cs typeface="Times New Roman" panose="02020603050405020304" pitchFamily="18" charset="0"/>
              </a:rPr>
              <a:t>  Stronger natura</a:t>
            </a:r>
            <a:r>
              <a:rPr lang="en-US" altLang="ja-JP" sz="2400" i="1" dirty="0">
                <a:solidFill>
                  <a:srgbClr val="0070C0"/>
                </a:solidFill>
                <a:latin typeface="Times New Roman" panose="02020603050405020304" pitchFamily="18" charset="0"/>
                <a:cs typeface="Times New Roman" panose="02020603050405020304" pitchFamily="18" charset="0"/>
              </a:rPr>
              <a:t>l disasters; heavy rain, flood, drought, famine, etc.</a:t>
            </a:r>
          </a:p>
          <a:p>
            <a:r>
              <a:rPr lang="en-US" altLang="ja-JP" dirty="0">
                <a:solidFill>
                  <a:srgbClr val="0070C0"/>
                </a:solidFill>
                <a:latin typeface="Times New Roman" panose="02020603050405020304" pitchFamily="18" charset="0"/>
                <a:cs typeface="Times New Roman" panose="02020603050405020304" pitchFamily="18" charset="0"/>
              </a:rPr>
              <a:t>More water resource to promote food production and safer life</a:t>
            </a:r>
          </a:p>
          <a:p>
            <a:r>
              <a:rPr lang="en-US" altLang="ja-JP" dirty="0">
                <a:solidFill>
                  <a:srgbClr val="0070C0"/>
                </a:solidFill>
                <a:latin typeface="Times New Roman" panose="02020603050405020304" pitchFamily="18" charset="0"/>
                <a:cs typeface="Times New Roman" panose="02020603050405020304" pitchFamily="18" charset="0"/>
              </a:rPr>
              <a:t>Remediation of environment that was contaminated in 20th century</a:t>
            </a:r>
          </a:p>
          <a:p>
            <a:r>
              <a:rPr lang="en-US" altLang="ja-JP" dirty="0">
                <a:solidFill>
                  <a:srgbClr val="0070C0"/>
                </a:solidFill>
                <a:latin typeface="Times New Roman" panose="02020603050405020304" pitchFamily="18" charset="0"/>
                <a:cs typeface="Times New Roman" panose="02020603050405020304" pitchFamily="18" charset="0"/>
              </a:rPr>
              <a:t>Limited e</a:t>
            </a:r>
            <a:r>
              <a:rPr kumimoji="1" lang="en-US" altLang="ja-JP" dirty="0">
                <a:solidFill>
                  <a:srgbClr val="0070C0"/>
                </a:solidFill>
                <a:latin typeface="Times New Roman" panose="02020603050405020304" pitchFamily="18" charset="0"/>
                <a:cs typeface="Times New Roman" panose="02020603050405020304" pitchFamily="18" charset="0"/>
              </a:rPr>
              <a:t>nergy and other natural resources</a:t>
            </a:r>
          </a:p>
          <a:p>
            <a:r>
              <a:rPr lang="en-US" altLang="ja-JP" sz="3600" b="1" dirty="0">
                <a:solidFill>
                  <a:srgbClr val="0070C0"/>
                </a:solidFill>
                <a:latin typeface="Times New Roman" panose="02020603050405020304" pitchFamily="18" charset="0"/>
                <a:cs typeface="Times New Roman" panose="02020603050405020304" pitchFamily="18" charset="0"/>
              </a:rPr>
              <a:t>Tell me your proposal.</a:t>
            </a:r>
            <a:endParaRPr kumimoji="1" lang="ja-JP" altLang="en-US" sz="36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8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1916</TotalTime>
  <Words>704</Words>
  <Application>Microsoft Macintosh PowerPoint</Application>
  <PresentationFormat>画面に合わせる (4:3)</PresentationFormat>
  <Paragraphs>70</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游ゴシック</vt:lpstr>
      <vt:lpstr>Arial</vt:lpstr>
      <vt:lpstr>Calibri</vt:lpstr>
      <vt:lpstr>Calibri Light</vt:lpstr>
      <vt:lpstr>Times New Roman</vt:lpstr>
      <vt:lpstr>Office テーマ</vt:lpstr>
      <vt:lpstr>https://www.nikkei.com/content/pic/20161115/96958A9E93819891E3E79AE2868DE3E7E3E3E0E2E3E4E2E2E2E2E2E2-DSXMZO0954116015112016MM0001-PB1-9.jpg</vt:lpstr>
      <vt:lpstr>Discussion on activity of Professional Image Committee  of ISSMGE</vt:lpstr>
      <vt:lpstr>Two important themes of PIC</vt:lpstr>
      <vt:lpstr>Important contribution of GE to human welfare</vt:lpstr>
      <vt:lpstr>Georisk management</vt:lpstr>
      <vt:lpstr>Detailed soil investigation drastically reduced the total construction cost (after Georisk Society)</vt:lpstr>
      <vt:lpstr>Unfortunate example of georisk</vt:lpstr>
      <vt:lpstr>How much subsurface investigation should we do? </vt:lpstr>
      <vt:lpstr>Contribution of GE to good future of human: this has to be visible to people</vt:lpstr>
      <vt:lpstr>PowerPoint プレゼンテーション</vt:lpstr>
      <vt:lpstr>For our better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c:title>
  <dc:creator>Towhata</dc:creator>
  <cp:lastModifiedBy>直人 岡田</cp:lastModifiedBy>
  <cp:revision>152</cp:revision>
  <dcterms:created xsi:type="dcterms:W3CDTF">2016-09-01T15:07:43Z</dcterms:created>
  <dcterms:modified xsi:type="dcterms:W3CDTF">2020-10-15T13:34:04Z</dcterms:modified>
</cp:coreProperties>
</file>