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2" r:id="rId7"/>
    <p:sldId id="261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7863C-B9C0-40C0-B744-910CA1FC1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A62B93-1299-4090-AA23-9C987AB4C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B41C36-4F09-4A43-9157-5F836E67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D75608-2CC3-439A-8C43-FDE76384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929E99-4D13-4803-9862-4AB0A81E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4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8C5E4E-255D-418D-894C-9C0D71EA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B0B13A-2E5C-4E83-90AD-54E0BE0D5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B6DEDF-A68F-42C0-8C85-020619B4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A59D16-A22B-4AD1-894A-E4BA3B2A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84FBC4-7117-4472-8E31-17D454A2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B2B75FC-F8F1-41C0-B194-51F2F3F597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2983FF-2FA5-4510-994C-BE476C3C9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11D1A-187F-4343-8867-C603FF1C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B7041B-B8C7-4DD3-8559-357847EE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1CD1B-1107-42E4-AE35-D20FF4E7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FA398-4773-449E-8968-8B7120DA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C16C2-0504-47EC-9120-F1FBF602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7CCC89-3074-4AE9-869E-F381655B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E4609D-F7B5-499C-BC62-0F4F3DA4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611873-62BA-409E-8230-8ECC64F8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9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A7697F-4862-47C6-B7AD-F5F152FF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A98E84-AC38-4646-8FEA-A5158F341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8FF053-E9F2-4238-9881-A913D30C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D47372-A766-4343-8848-571FAF00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A47A5E-8FC2-47A8-8DC2-7E2AC328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9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A6C71-9968-4898-B82C-F19E8FCE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7D28E4-0E66-408A-A4BD-8372FE80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56170C-DA56-45C1-ACCA-97B3EA6E0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26FB27-102D-4A8F-99CB-AE953233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B7F259-AAAF-43FB-997A-050D3AE6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205158-AAFD-4EB6-8F49-20EE2352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4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83B19-7992-4337-93E5-1DFAAE78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3CE154-F0EC-4947-BD39-1146FFA11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FF3213-5052-4A46-B0BB-FE28B7F51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6B9ECE-9A62-4BB6-91AB-FC0C85DB1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A0410C-FB89-48A8-8423-E29840B1F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636346-1765-45E3-8B44-D7C12336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793969C-A783-43E7-8DA3-27D30DCB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881DA0-B9BC-4909-BB78-351E7660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8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3AAFF-9F87-40AF-9C93-ED8B8843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5EEF79-0FE8-46AD-9A45-2B8C40BC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A080CB-DD74-41DF-8B68-3A276B41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A8DAD9-A40A-4D35-A5D3-DA15A624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52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BC1A0CD-8AAC-47E9-A6D6-F8565ADA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547194-3CD9-42FE-A09D-EF912C48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46FFCF-0B52-41BE-AF74-CBDE41F2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0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6EE4E-051D-43F5-A88B-460C529E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112896-376F-4B67-822A-D5889922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F01606-6A5D-4570-981F-3C73FD7BB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0575EF-C8E6-46A2-9AD9-A7592220E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A12518-1143-4700-A8FF-18BD8386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40FE23-1592-4893-8F99-2CB2E57C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8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865E8-1592-4679-B742-37B082BF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04F2AFB-BBAD-45A9-9091-DC384FBBB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338E2D-039A-4B0D-B53E-86173FC4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630F4-AF81-4238-AB22-DED05797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2EC0DA-A9D7-424E-B88A-95B96AFA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83B7E4-B413-4BB8-B7AA-370D0502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8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207BA4-C102-4C13-89B6-A9519E93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ED367C-2894-4887-8323-A026B9D8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A032EA-ABD9-4E48-A265-397B3D770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39A2-386B-4877-83A8-DE35C5E6889B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96A66B-13A3-4DF7-80DB-BCCA24B9F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05D056-9D31-4443-88E7-EC867789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AC5E-DA3F-48AE-BE1A-7F796A671FF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4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emf"/><Relationship Id="rId4" Type="http://schemas.openxmlformats.org/officeDocument/2006/relationships/hyperlink" Target="https://askatechteacher.com/what-happens-when-technology-fails-3-ways-to-work-around-this-inevitability/surprised-smiley-with-glass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>
            <a:extLst>
              <a:ext uri="{FF2B5EF4-FFF2-40B4-BE49-F238E27FC236}">
                <a16:creationId xmlns:a16="http://schemas.microsoft.com/office/drawing/2014/main" id="{1560B703-8189-444D-BDE7-1A458F83C15B}"/>
              </a:ext>
            </a:extLst>
          </p:cNvPr>
          <p:cNvGrpSpPr/>
          <p:nvPr/>
        </p:nvGrpSpPr>
        <p:grpSpPr>
          <a:xfrm>
            <a:off x="7063700" y="871483"/>
            <a:ext cx="4406653" cy="5849962"/>
            <a:chOff x="7063700" y="871483"/>
            <a:chExt cx="4406653" cy="584996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AC3DA66-B709-4541-8FB5-53C4BE1D2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6" r="23411"/>
            <a:stretch/>
          </p:blipFill>
          <p:spPr>
            <a:xfrm>
              <a:off x="7063700" y="871483"/>
              <a:ext cx="4239040" cy="5849962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30A29C79-8E49-452A-8B94-DFC329D0F4F1}"/>
                </a:ext>
              </a:extLst>
            </p:cNvPr>
            <p:cNvSpPr txBox="1"/>
            <p:nvPr/>
          </p:nvSpPr>
          <p:spPr>
            <a:xfrm rot="16200000">
              <a:off x="10694214" y="3475953"/>
              <a:ext cx="1184635" cy="3676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latin typeface="Symbol" panose="05050102010706020507" pitchFamily="18" charset="2"/>
                </a:rPr>
                <a:t>Ds</a:t>
              </a:r>
              <a:r>
                <a:rPr lang="it-IT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it-IT" dirty="0"/>
                <a:t>/q [%]</a:t>
              </a:r>
              <a:endParaRPr lang="en-GB" dirty="0"/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5F05586-E882-4C04-8A13-BFD6405B6619}"/>
              </a:ext>
            </a:extLst>
          </p:cNvPr>
          <p:cNvSpPr txBox="1"/>
          <p:nvPr/>
        </p:nvSpPr>
        <p:spPr>
          <a:xfrm>
            <a:off x="1348034" y="735291"/>
            <a:ext cx="321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Finite </a:t>
            </a:r>
            <a:r>
              <a:rPr lang="it-IT" dirty="0" err="1"/>
              <a:t>Element</a:t>
            </a:r>
            <a:r>
              <a:rPr lang="it-IT" dirty="0"/>
              <a:t> method </a:t>
            </a:r>
            <a:endParaRPr lang="en-GB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D475EE4-8AFB-4E5F-A3CB-7B9667FC0BE2}"/>
              </a:ext>
            </a:extLst>
          </p:cNvPr>
          <p:cNvSpPr txBox="1"/>
          <p:nvPr/>
        </p:nvSpPr>
        <p:spPr>
          <a:xfrm>
            <a:off x="7063700" y="786528"/>
            <a:ext cx="44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Analytical</a:t>
            </a:r>
            <a:r>
              <a:rPr lang="it-IT" dirty="0"/>
              <a:t> method </a:t>
            </a:r>
            <a:endParaRPr lang="en-GB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A276138-ACD5-48A2-968E-68C313B45800}"/>
              </a:ext>
            </a:extLst>
          </p:cNvPr>
          <p:cNvSpPr/>
          <p:nvPr/>
        </p:nvSpPr>
        <p:spPr>
          <a:xfrm>
            <a:off x="8900416" y="1187775"/>
            <a:ext cx="292231" cy="103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D845F22-B311-4306-9056-0332E986D3A0}"/>
              </a:ext>
            </a:extLst>
          </p:cNvPr>
          <p:cNvSpPr txBox="1"/>
          <p:nvPr/>
        </p:nvSpPr>
        <p:spPr>
          <a:xfrm>
            <a:off x="122548" y="103560"/>
            <a:ext cx="1149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Increment</a:t>
            </a:r>
            <a:r>
              <a:rPr lang="it-IT" sz="2400" b="1" dirty="0"/>
              <a:t> of </a:t>
            </a:r>
            <a:r>
              <a:rPr lang="it-IT" sz="2400" b="1" dirty="0" err="1"/>
              <a:t>vertical</a:t>
            </a:r>
            <a:r>
              <a:rPr lang="it-IT" sz="2400" b="1" dirty="0"/>
              <a:t> stress due to a </a:t>
            </a:r>
            <a:r>
              <a:rPr lang="it-IT" sz="2400" b="1" dirty="0" err="1"/>
              <a:t>uniform</a:t>
            </a:r>
            <a:r>
              <a:rPr lang="it-IT" sz="2400" b="1" dirty="0"/>
              <a:t>, flexible strip </a:t>
            </a:r>
            <a:r>
              <a:rPr lang="it-IT" sz="2400" b="1" dirty="0" err="1"/>
              <a:t>load</a:t>
            </a:r>
            <a:endParaRPr lang="en-GB" sz="2400" b="1" dirty="0"/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5D2AE08D-B079-421E-96F6-921198F7C054}"/>
              </a:ext>
            </a:extLst>
          </p:cNvPr>
          <p:cNvGrpSpPr/>
          <p:nvPr/>
        </p:nvGrpSpPr>
        <p:grpSpPr>
          <a:xfrm>
            <a:off x="778210" y="1187775"/>
            <a:ext cx="5644466" cy="5468624"/>
            <a:chOff x="778210" y="1187775"/>
            <a:chExt cx="5644466" cy="5468624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B79E482-5C61-4979-B0C2-0F2C7CC77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89" r="24374" b="51065"/>
            <a:stretch/>
          </p:blipFill>
          <p:spPr>
            <a:xfrm>
              <a:off x="778210" y="1187775"/>
              <a:ext cx="5644466" cy="5468624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F8E84C1-E546-425E-88FC-CFDCD64CC684}"/>
                </a:ext>
              </a:extLst>
            </p:cNvPr>
            <p:cNvSpPr txBox="1"/>
            <p:nvPr/>
          </p:nvSpPr>
          <p:spPr>
            <a:xfrm>
              <a:off x="4939646" y="1445939"/>
              <a:ext cx="1184635" cy="3676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latin typeface="Symbol" panose="05050102010706020507" pitchFamily="18" charset="2"/>
                </a:rPr>
                <a:t>Ds</a:t>
              </a:r>
              <a:r>
                <a:rPr lang="it-IT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it-IT" dirty="0"/>
                <a:t>/q [%]</a:t>
              </a:r>
              <a:endParaRPr lang="en-GB" dirty="0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698C3B4A-055C-4562-B6B1-4622171C109A}"/>
                </a:ext>
              </a:extLst>
            </p:cNvPr>
            <p:cNvSpPr/>
            <p:nvPr/>
          </p:nvSpPr>
          <p:spPr>
            <a:xfrm>
              <a:off x="2884603" y="1187775"/>
              <a:ext cx="292231" cy="10369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3811CE52-58B1-4436-B760-1671B243AC94}"/>
                </a:ext>
              </a:extLst>
            </p:cNvPr>
            <p:cNvSpPr/>
            <p:nvPr/>
          </p:nvSpPr>
          <p:spPr>
            <a:xfrm>
              <a:off x="5762625" y="2076450"/>
              <a:ext cx="333375" cy="3676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D24C07DF-ADB0-4977-8955-148FE2A5B36B}"/>
                </a:ext>
              </a:extLst>
            </p:cNvPr>
            <p:cNvSpPr/>
            <p:nvPr/>
          </p:nvSpPr>
          <p:spPr>
            <a:xfrm>
              <a:off x="5657850" y="1813581"/>
              <a:ext cx="333375" cy="258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CE4E5511-43CE-45B4-97DD-5F0A63AB9EBB}"/>
                </a:ext>
              </a:extLst>
            </p:cNvPr>
            <p:cNvSpPr/>
            <p:nvPr/>
          </p:nvSpPr>
          <p:spPr>
            <a:xfrm>
              <a:off x="5834062" y="5734487"/>
              <a:ext cx="333375" cy="258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A0E42232-8F8E-4F9C-B55D-79EB6E070C14}"/>
              </a:ext>
            </a:extLst>
          </p:cNvPr>
          <p:cNvSpPr/>
          <p:nvPr/>
        </p:nvSpPr>
        <p:spPr>
          <a:xfrm>
            <a:off x="11243623" y="1189544"/>
            <a:ext cx="371475" cy="371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(+)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375E7DA-A03D-4A40-A6B0-4B30CDD3A54F}"/>
              </a:ext>
            </a:extLst>
          </p:cNvPr>
          <p:cNvCxnSpPr/>
          <p:nvPr/>
        </p:nvCxnSpPr>
        <p:spPr>
          <a:xfrm flipV="1">
            <a:off x="11429360" y="1581054"/>
            <a:ext cx="0" cy="371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D1D16D1-F6FF-43EA-8519-6985113A5BCF}"/>
              </a:ext>
            </a:extLst>
          </p:cNvPr>
          <p:cNvCxnSpPr>
            <a:cxnSpLocks/>
          </p:cNvCxnSpPr>
          <p:nvPr/>
        </p:nvCxnSpPr>
        <p:spPr>
          <a:xfrm>
            <a:off x="11429360" y="786528"/>
            <a:ext cx="0" cy="371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>
            <a:extLst>
              <a:ext uri="{FF2B5EF4-FFF2-40B4-BE49-F238E27FC236}">
                <a16:creationId xmlns:a16="http://schemas.microsoft.com/office/drawing/2014/main" id="{747DB238-FA3E-416D-A231-FA25FC8F899D}"/>
              </a:ext>
            </a:extLst>
          </p:cNvPr>
          <p:cNvSpPr/>
          <p:nvPr/>
        </p:nvSpPr>
        <p:spPr>
          <a:xfrm>
            <a:off x="11579779" y="1153874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Symbol" panose="05050102010706020507" pitchFamily="18" charset="2"/>
              </a:rPr>
              <a:t>s</a:t>
            </a:r>
            <a:r>
              <a:rPr lang="it-IT" baseline="-25000" dirty="0" err="1">
                <a:latin typeface="Arial" panose="020B0604020202020204" pitchFamily="34" charset="0"/>
              </a:rPr>
              <a:t>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25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6C754A-1BED-41E8-84E6-EB514F525A01}"/>
              </a:ext>
            </a:extLst>
          </p:cNvPr>
          <p:cNvSpPr txBox="1"/>
          <p:nvPr/>
        </p:nvSpPr>
        <p:spPr>
          <a:xfrm>
            <a:off x="122548" y="103560"/>
            <a:ext cx="1149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Vertical </a:t>
            </a:r>
            <a:r>
              <a:rPr lang="it-IT" sz="2400" b="1" dirty="0" err="1"/>
              <a:t>displacement</a:t>
            </a:r>
            <a:r>
              <a:rPr lang="it-IT" sz="2400" b="1" dirty="0"/>
              <a:t>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r>
              <a:rPr lang="it-IT" sz="2400" b="1" dirty="0"/>
              <a:t> on </a:t>
            </a:r>
            <a:r>
              <a:rPr lang="it-IT" sz="2400" b="1" dirty="0" err="1"/>
              <a:t>clay</a:t>
            </a:r>
            <a:r>
              <a:rPr lang="it-IT" sz="2400" b="1" dirty="0"/>
              <a:t>: </a:t>
            </a:r>
            <a:r>
              <a:rPr lang="it-IT" sz="2400" b="1" dirty="0" err="1"/>
              <a:t>Modified</a:t>
            </a:r>
            <a:r>
              <a:rPr lang="it-IT" sz="2400" b="1" dirty="0"/>
              <a:t> </a:t>
            </a:r>
            <a:r>
              <a:rPr lang="it-IT" sz="2400" b="1" dirty="0" err="1"/>
              <a:t>Cam</a:t>
            </a:r>
            <a:r>
              <a:rPr lang="it-IT" sz="2400" b="1" dirty="0"/>
              <a:t> Clay Model (MCC) vs Linear </a:t>
            </a:r>
            <a:r>
              <a:rPr lang="it-IT" sz="2400" b="1" dirty="0" err="1"/>
              <a:t>Elstic</a:t>
            </a:r>
            <a:r>
              <a:rPr lang="it-IT" sz="2400" b="1" dirty="0"/>
              <a:t> model (LE)– </a:t>
            </a:r>
            <a:r>
              <a:rPr lang="it-IT" sz="2400" b="1" dirty="0" err="1"/>
              <a:t>load</a:t>
            </a:r>
            <a:r>
              <a:rPr lang="it-IT" sz="2400" b="1" dirty="0"/>
              <a:t> on a small </a:t>
            </a:r>
            <a:r>
              <a:rPr lang="it-IT" sz="2400" b="1" dirty="0" err="1"/>
              <a:t>excavation</a:t>
            </a:r>
            <a:endParaRPr lang="en-GB" sz="2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3E7D37-ABED-45C9-AEA0-F47B6A6D947B}"/>
              </a:ext>
            </a:extLst>
          </p:cNvPr>
          <p:cNvSpPr txBox="1"/>
          <p:nvPr/>
        </p:nvSpPr>
        <p:spPr>
          <a:xfrm>
            <a:off x="405353" y="1178351"/>
            <a:ext cx="50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Modified</a:t>
            </a:r>
            <a:r>
              <a:rPr lang="it-IT" dirty="0"/>
              <a:t> </a:t>
            </a:r>
            <a:r>
              <a:rPr lang="it-IT" dirty="0" err="1"/>
              <a:t>Cam</a:t>
            </a:r>
            <a:r>
              <a:rPr lang="it-IT" dirty="0"/>
              <a:t> Clay Model</a:t>
            </a: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1B627D-D0FE-43A5-A7EA-CEC54332898E}"/>
              </a:ext>
            </a:extLst>
          </p:cNvPr>
          <p:cNvSpPr txBox="1"/>
          <p:nvPr/>
        </p:nvSpPr>
        <p:spPr>
          <a:xfrm>
            <a:off x="6249971" y="1178351"/>
            <a:ext cx="509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Linear </a:t>
            </a:r>
            <a:r>
              <a:rPr lang="it-IT" dirty="0" err="1"/>
              <a:t>Elastic</a:t>
            </a:r>
            <a:r>
              <a:rPr lang="it-IT" dirty="0"/>
              <a:t> model (E=1000kPa, </a:t>
            </a:r>
            <a:r>
              <a:rPr lang="it-IT" dirty="0">
                <a:latin typeface="Symbol" panose="05050102010706020507" pitchFamily="18" charset="2"/>
              </a:rPr>
              <a:t>n</a:t>
            </a:r>
            <a:r>
              <a:rPr lang="it-IT" dirty="0"/>
              <a:t>=0.3)</a:t>
            </a: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67E677-7E55-465D-A743-97A6889E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5" y="1491051"/>
            <a:ext cx="5607285" cy="4730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9A20E21-88B5-4B45-A916-A9D382DE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85" y="1491051"/>
            <a:ext cx="5607283" cy="47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7CFE6E-54DF-40F3-9078-6CB3514DFB95}"/>
              </a:ext>
            </a:extLst>
          </p:cNvPr>
          <p:cNvSpPr txBox="1"/>
          <p:nvPr/>
        </p:nvSpPr>
        <p:spPr>
          <a:xfrm>
            <a:off x="122548" y="103560"/>
            <a:ext cx="1149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Vertical </a:t>
            </a:r>
            <a:r>
              <a:rPr lang="it-IT" sz="2400" b="1" dirty="0" err="1"/>
              <a:t>displacement</a:t>
            </a:r>
            <a:r>
              <a:rPr lang="it-IT" sz="2400" b="1" dirty="0"/>
              <a:t>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r>
              <a:rPr lang="it-IT" sz="2400" b="1" dirty="0"/>
              <a:t> on </a:t>
            </a:r>
            <a:r>
              <a:rPr lang="it-IT" sz="2400" b="1" dirty="0" err="1"/>
              <a:t>clay</a:t>
            </a:r>
            <a:r>
              <a:rPr lang="it-IT" sz="2400" b="1" dirty="0"/>
              <a:t>: </a:t>
            </a:r>
            <a:r>
              <a:rPr lang="it-IT" sz="2400" b="1" dirty="0" err="1"/>
              <a:t>Modified</a:t>
            </a:r>
            <a:r>
              <a:rPr lang="it-IT" sz="2400" b="1" dirty="0"/>
              <a:t> </a:t>
            </a:r>
            <a:r>
              <a:rPr lang="it-IT" sz="2400" b="1" dirty="0" err="1"/>
              <a:t>Cam</a:t>
            </a:r>
            <a:r>
              <a:rPr lang="it-IT" sz="2400" b="1" dirty="0"/>
              <a:t> Clay Model (MCC) vs Linear </a:t>
            </a:r>
            <a:r>
              <a:rPr lang="it-IT" sz="2400" b="1" dirty="0" err="1"/>
              <a:t>Elstic</a:t>
            </a:r>
            <a:r>
              <a:rPr lang="it-IT" sz="2400" b="1" dirty="0"/>
              <a:t> model (LE)– </a:t>
            </a:r>
            <a:r>
              <a:rPr lang="it-IT" sz="2400" b="1" dirty="0" err="1"/>
              <a:t>load</a:t>
            </a:r>
            <a:r>
              <a:rPr lang="it-IT" sz="2400" b="1" dirty="0"/>
              <a:t> on a small </a:t>
            </a:r>
            <a:r>
              <a:rPr lang="it-IT" sz="2400" b="1" dirty="0" err="1"/>
              <a:t>excavation</a:t>
            </a:r>
            <a:endParaRPr lang="en-GB" sz="24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27E1ED-0DB9-4146-BC3D-E5D55262CE26}"/>
              </a:ext>
            </a:extLst>
          </p:cNvPr>
          <p:cNvSpPr txBox="1"/>
          <p:nvPr/>
        </p:nvSpPr>
        <p:spPr>
          <a:xfrm>
            <a:off x="1136365" y="2836510"/>
            <a:ext cx="1857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Vertical stress </a:t>
            </a:r>
            <a:r>
              <a:rPr lang="it-IT" dirty="0" err="1"/>
              <a:t>increments</a:t>
            </a:r>
            <a:r>
              <a:rPr lang="it-IT" dirty="0"/>
              <a:t> are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!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17C00E-7E88-46C5-B208-157E6ABCF8CE}"/>
              </a:ext>
            </a:extLst>
          </p:cNvPr>
          <p:cNvSpPr txBox="1"/>
          <p:nvPr/>
        </p:nvSpPr>
        <p:spPr>
          <a:xfrm>
            <a:off x="509048" y="1253077"/>
            <a:ext cx="20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stress </a:t>
            </a:r>
            <a:r>
              <a:rPr lang="it-IT" sz="1400" b="1" dirty="0" err="1"/>
              <a:t>increment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centerline</a:t>
            </a:r>
            <a:endParaRPr lang="en-GB" sz="1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26CCC7-B63C-41C8-ABBD-D8E3D20503E8}"/>
              </a:ext>
            </a:extLst>
          </p:cNvPr>
          <p:cNvSpPr txBox="1"/>
          <p:nvPr/>
        </p:nvSpPr>
        <p:spPr>
          <a:xfrm>
            <a:off x="5398417" y="1176425"/>
            <a:ext cx="20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</a:t>
            </a:r>
            <a:r>
              <a:rPr lang="it-IT" sz="1400" b="1" dirty="0" err="1"/>
              <a:t>displacement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centerline</a:t>
            </a:r>
            <a:endParaRPr lang="en-GB" sz="14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2FC63F-BBDB-471D-8B42-5538174C6272}"/>
              </a:ext>
            </a:extLst>
          </p:cNvPr>
          <p:cNvSpPr txBox="1"/>
          <p:nvPr/>
        </p:nvSpPr>
        <p:spPr>
          <a:xfrm>
            <a:off x="7897629" y="1176425"/>
            <a:ext cx="397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</a:t>
            </a:r>
            <a:r>
              <a:rPr lang="it-IT" sz="1400" b="1" dirty="0" err="1"/>
              <a:t>displacement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depth</a:t>
            </a:r>
            <a:r>
              <a:rPr lang="it-IT" sz="1400" b="1" dirty="0"/>
              <a:t> of </a:t>
            </a:r>
            <a:r>
              <a:rPr lang="it-IT" sz="1400" b="1" dirty="0" err="1"/>
              <a:t>foundation</a:t>
            </a:r>
            <a:r>
              <a:rPr lang="it-IT" sz="1400" b="1" dirty="0"/>
              <a:t> </a:t>
            </a:r>
            <a:r>
              <a:rPr lang="it-IT" sz="1400" b="1" dirty="0" err="1"/>
              <a:t>plane</a:t>
            </a:r>
            <a:endParaRPr lang="en-GB" sz="1400" b="1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D240C18-B125-402D-9D5B-073E1D3F5858}"/>
              </a:ext>
            </a:extLst>
          </p:cNvPr>
          <p:cNvSpPr/>
          <p:nvPr/>
        </p:nvSpPr>
        <p:spPr>
          <a:xfrm>
            <a:off x="2904450" y="3104923"/>
            <a:ext cx="697583" cy="386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7A3B92-52E5-439E-9E34-7CE5C572ABDE}"/>
              </a:ext>
            </a:extLst>
          </p:cNvPr>
          <p:cNvSpPr txBox="1"/>
          <p:nvPr/>
        </p:nvSpPr>
        <p:spPr>
          <a:xfrm>
            <a:off x="3798391" y="2698009"/>
            <a:ext cx="185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Vertical </a:t>
            </a:r>
            <a:r>
              <a:rPr lang="it-IT" dirty="0" err="1"/>
              <a:t>displacements</a:t>
            </a:r>
            <a:r>
              <a:rPr lang="it-IT" dirty="0"/>
              <a:t> are </a:t>
            </a:r>
            <a:r>
              <a:rPr lang="it-IT" dirty="0" err="1"/>
              <a:t>totally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!</a:t>
            </a:r>
            <a:endParaRPr lang="en-GB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0450A03-0BCD-4506-92F9-017E5D47CCEB}"/>
              </a:ext>
            </a:extLst>
          </p:cNvPr>
          <p:cNvSpPr txBox="1"/>
          <p:nvPr/>
        </p:nvSpPr>
        <p:spPr>
          <a:xfrm>
            <a:off x="7897629" y="3191258"/>
            <a:ext cx="397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</a:t>
            </a:r>
            <a:r>
              <a:rPr lang="it-IT" sz="1400" b="1" dirty="0" err="1"/>
              <a:t>displacement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Z=-2m</a:t>
            </a:r>
            <a:endParaRPr lang="en-GB" sz="14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99C5D69-2BA6-4A95-9DD0-FF40A14FDF2F}"/>
              </a:ext>
            </a:extLst>
          </p:cNvPr>
          <p:cNvSpPr txBox="1"/>
          <p:nvPr/>
        </p:nvSpPr>
        <p:spPr>
          <a:xfrm>
            <a:off x="7897629" y="4973018"/>
            <a:ext cx="397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</a:t>
            </a:r>
            <a:r>
              <a:rPr lang="it-IT" sz="1400" b="1" dirty="0" err="1"/>
              <a:t>displacement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Z=-6m</a:t>
            </a:r>
            <a:endParaRPr lang="en-GB" sz="1400" b="1" dirty="0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40885EB-DC4A-472F-900E-0A1787A04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99633"/>
              </p:ext>
            </p:extLst>
          </p:nvPr>
        </p:nvGraphicFramePr>
        <p:xfrm>
          <a:off x="388566" y="1947301"/>
          <a:ext cx="2132620" cy="384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Plot" r:id="rId3" imgW="1082111" imgH="1950611" progId="Grapher.Document">
                  <p:embed/>
                </p:oleObj>
              </mc:Choice>
              <mc:Fallback>
                <p:oleObj name="Plot" r:id="rId3" imgW="1082111" imgH="1950611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566" y="1947301"/>
                        <a:ext cx="2132620" cy="384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1B456339-AE8C-4FB9-A2AC-1FB76C5DD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444945"/>
              </p:ext>
            </p:extLst>
          </p:nvPr>
        </p:nvGraphicFramePr>
        <p:xfrm>
          <a:off x="5394933" y="1874545"/>
          <a:ext cx="2030997" cy="38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Plot" r:id="rId5" imgW="1028776" imgH="1950611" progId="Grapher.Document">
                  <p:embed/>
                </p:oleObj>
              </mc:Choice>
              <mc:Fallback>
                <p:oleObj name="Plot" r:id="rId5" imgW="1028776" imgH="1950611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4933" y="1874545"/>
                        <a:ext cx="2030997" cy="385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FACD4BF7-625C-447B-AA92-468CEA977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01358"/>
              </p:ext>
            </p:extLst>
          </p:nvPr>
        </p:nvGraphicFramePr>
        <p:xfrm>
          <a:off x="8278561" y="5280795"/>
          <a:ext cx="3215391" cy="14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Plot" r:id="rId7" imgW="2217313" imgH="967713" progId="Grapher.Document">
                  <p:embed/>
                </p:oleObj>
              </mc:Choice>
              <mc:Fallback>
                <p:oleObj name="Plot" r:id="rId7" imgW="2217313" imgH="967713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8561" y="5280795"/>
                        <a:ext cx="3215391" cy="14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7B38E921-4BAF-4431-9730-16DA50BBB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039522"/>
              </p:ext>
            </p:extLst>
          </p:nvPr>
        </p:nvGraphicFramePr>
        <p:xfrm>
          <a:off x="8278561" y="3499035"/>
          <a:ext cx="3215391" cy="14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Plot" r:id="rId9" imgW="2217313" imgH="967713" progId="Grapher.Document">
                  <p:embed/>
                </p:oleObj>
              </mc:Choice>
              <mc:Fallback>
                <p:oleObj name="Plot" r:id="rId9" imgW="2217313" imgH="967713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78561" y="3499035"/>
                        <a:ext cx="3215391" cy="14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7C5324FB-7B6B-450F-B613-E9E6843CC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63480"/>
              </p:ext>
            </p:extLst>
          </p:nvPr>
        </p:nvGraphicFramePr>
        <p:xfrm>
          <a:off x="8278561" y="1576854"/>
          <a:ext cx="3215391" cy="14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Plot" r:id="rId11" imgW="2217313" imgH="967713" progId="Grapher.Document">
                  <p:embed/>
                </p:oleObj>
              </mc:Choice>
              <mc:Fallback>
                <p:oleObj name="Plot" r:id="rId11" imgW="2217313" imgH="967713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78561" y="1576854"/>
                        <a:ext cx="3215391" cy="14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40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BC418F75-E5F9-4FFD-B66A-304ED0E1FEC7}"/>
              </a:ext>
            </a:extLst>
          </p:cNvPr>
          <p:cNvGrpSpPr/>
          <p:nvPr/>
        </p:nvGrpSpPr>
        <p:grpSpPr>
          <a:xfrm>
            <a:off x="6644352" y="597993"/>
            <a:ext cx="4733801" cy="5910955"/>
            <a:chOff x="6644352" y="597993"/>
            <a:chExt cx="4733801" cy="5910955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F93B6ABF-B356-4F42-B5E9-5F71860C8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352" y="659370"/>
              <a:ext cx="4733801" cy="5849578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F778EF52-5088-4B78-B8AB-B6830E6B1295}"/>
                </a:ext>
              </a:extLst>
            </p:cNvPr>
            <p:cNvSpPr txBox="1"/>
            <p:nvPr/>
          </p:nvSpPr>
          <p:spPr>
            <a:xfrm rot="16200000">
              <a:off x="10449117" y="3287418"/>
              <a:ext cx="1184635" cy="3676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latin typeface="Symbol" panose="05050102010706020507" pitchFamily="18" charset="2"/>
                </a:rPr>
                <a:t>Ds</a:t>
              </a:r>
              <a:r>
                <a:rPr lang="it-IT" baseline="-25000" dirty="0" err="1">
                  <a:latin typeface="Arial" panose="020B0604020202020204" pitchFamily="34" charset="0"/>
                </a:rPr>
                <a:t>x</a:t>
              </a:r>
              <a:r>
                <a:rPr lang="it-IT" dirty="0"/>
                <a:t>/q [%]</a:t>
              </a:r>
              <a:endParaRPr lang="en-GB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8BAB6DC-9189-4F27-A73E-26268316F1F0}"/>
                </a:ext>
              </a:extLst>
            </p:cNvPr>
            <p:cNvSpPr txBox="1"/>
            <p:nvPr/>
          </p:nvSpPr>
          <p:spPr>
            <a:xfrm>
              <a:off x="6818603" y="597993"/>
              <a:ext cx="4406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/>
                <a:t>Analytical</a:t>
              </a:r>
              <a:r>
                <a:rPr lang="it-IT" dirty="0"/>
                <a:t> method </a:t>
              </a:r>
              <a:endParaRPr lang="en-GB" dirty="0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8DA14FD-13DA-4ECF-9E1D-6A484788AE78}"/>
                </a:ext>
              </a:extLst>
            </p:cNvPr>
            <p:cNvSpPr/>
            <p:nvPr/>
          </p:nvSpPr>
          <p:spPr>
            <a:xfrm>
              <a:off x="8655319" y="999240"/>
              <a:ext cx="292231" cy="10369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BABAE43-0328-4C83-A2EE-0E68C3A81E87}"/>
              </a:ext>
            </a:extLst>
          </p:cNvPr>
          <p:cNvSpPr txBox="1"/>
          <p:nvPr/>
        </p:nvSpPr>
        <p:spPr>
          <a:xfrm>
            <a:off x="122548" y="103560"/>
            <a:ext cx="1149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Increment</a:t>
            </a:r>
            <a:r>
              <a:rPr lang="it-IT" sz="2400" b="1" dirty="0"/>
              <a:t> of </a:t>
            </a:r>
            <a:r>
              <a:rPr lang="it-IT" sz="2400" b="1" dirty="0" err="1"/>
              <a:t>horizontal</a:t>
            </a:r>
            <a:r>
              <a:rPr lang="it-IT" sz="2400" b="1" dirty="0"/>
              <a:t> stress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endParaRPr lang="en-GB" sz="2400" b="1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94F17496-A845-46BD-B7BA-DFD85702FF1F}"/>
              </a:ext>
            </a:extLst>
          </p:cNvPr>
          <p:cNvGrpSpPr/>
          <p:nvPr/>
        </p:nvGrpSpPr>
        <p:grpSpPr>
          <a:xfrm>
            <a:off x="622168" y="546756"/>
            <a:ext cx="5365305" cy="5952765"/>
            <a:chOff x="622168" y="546756"/>
            <a:chExt cx="5365305" cy="5952765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C22B888-EC85-4FF5-A553-CCC49C8A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290" t="137" r="25769" b="50517"/>
            <a:stretch/>
          </p:blipFill>
          <p:spPr>
            <a:xfrm>
              <a:off x="622168" y="1027521"/>
              <a:ext cx="5365305" cy="5472000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4E2F6F6-8023-4644-9B1D-5EA049EC528A}"/>
                </a:ext>
              </a:extLst>
            </p:cNvPr>
            <p:cNvSpPr txBox="1"/>
            <p:nvPr/>
          </p:nvSpPr>
          <p:spPr>
            <a:xfrm>
              <a:off x="4694549" y="1257404"/>
              <a:ext cx="1184635" cy="3676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latin typeface="Symbol" panose="05050102010706020507" pitchFamily="18" charset="2"/>
                </a:rPr>
                <a:t>Ds</a:t>
              </a:r>
              <a:r>
                <a:rPr lang="it-IT" baseline="-25000" dirty="0" err="1">
                  <a:latin typeface="Arial" panose="020B0604020202020204" pitchFamily="34" charset="0"/>
                </a:rPr>
                <a:t>x</a:t>
              </a:r>
              <a:r>
                <a:rPr lang="it-IT" dirty="0"/>
                <a:t>/q [%]</a:t>
              </a:r>
              <a:endParaRPr lang="en-GB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11C43DB-0280-4FD0-AC9E-BEC5CD638A72}"/>
                </a:ext>
              </a:extLst>
            </p:cNvPr>
            <p:cNvSpPr txBox="1"/>
            <p:nvPr/>
          </p:nvSpPr>
          <p:spPr>
            <a:xfrm>
              <a:off x="1102937" y="546756"/>
              <a:ext cx="321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Finite </a:t>
              </a:r>
              <a:r>
                <a:rPr lang="it-IT" dirty="0" err="1"/>
                <a:t>Element</a:t>
              </a:r>
              <a:r>
                <a:rPr lang="it-IT" dirty="0"/>
                <a:t> method </a:t>
              </a:r>
              <a:endParaRPr lang="en-GB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29D309D8-B43B-4F04-86E5-F80D15871D05}"/>
                </a:ext>
              </a:extLst>
            </p:cNvPr>
            <p:cNvSpPr/>
            <p:nvPr/>
          </p:nvSpPr>
          <p:spPr>
            <a:xfrm>
              <a:off x="2639506" y="999240"/>
              <a:ext cx="292231" cy="10369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8E11EEDE-3B27-4E22-A6B9-B43EDE91D993}"/>
                </a:ext>
              </a:extLst>
            </p:cNvPr>
            <p:cNvSpPr/>
            <p:nvPr/>
          </p:nvSpPr>
          <p:spPr>
            <a:xfrm>
              <a:off x="5514975" y="1866900"/>
              <a:ext cx="364209" cy="3438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3FAD5FC6-C49D-4505-9FB1-54BB8188BECA}"/>
                </a:ext>
              </a:extLst>
            </p:cNvPr>
            <p:cNvSpPr/>
            <p:nvPr/>
          </p:nvSpPr>
          <p:spPr>
            <a:xfrm>
              <a:off x="5406686" y="1653327"/>
              <a:ext cx="364209" cy="2016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93954A10-1927-481A-9166-5D1A42CC537E}"/>
              </a:ext>
            </a:extLst>
          </p:cNvPr>
          <p:cNvSpPr/>
          <p:nvPr/>
        </p:nvSpPr>
        <p:spPr>
          <a:xfrm>
            <a:off x="11243623" y="1189544"/>
            <a:ext cx="371475" cy="371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(+)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6ED67AA-7AD2-4055-B6FA-B5EDE0464AE9}"/>
              </a:ext>
            </a:extLst>
          </p:cNvPr>
          <p:cNvCxnSpPr>
            <a:cxnSpLocks/>
          </p:cNvCxnSpPr>
          <p:nvPr/>
        </p:nvCxnSpPr>
        <p:spPr>
          <a:xfrm flipH="1">
            <a:off x="11644695" y="1375281"/>
            <a:ext cx="3714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8D86714-A597-4096-8C6A-302F5F64130E}"/>
              </a:ext>
            </a:extLst>
          </p:cNvPr>
          <p:cNvCxnSpPr>
            <a:cxnSpLocks/>
          </p:cNvCxnSpPr>
          <p:nvPr/>
        </p:nvCxnSpPr>
        <p:spPr>
          <a:xfrm>
            <a:off x="10853781" y="1375281"/>
            <a:ext cx="3714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60F89BD6-0DA3-4F80-94AC-DD14F2526E40}"/>
              </a:ext>
            </a:extLst>
          </p:cNvPr>
          <p:cNvSpPr/>
          <p:nvPr/>
        </p:nvSpPr>
        <p:spPr>
          <a:xfrm>
            <a:off x="11243623" y="761981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Symbol" panose="05050102010706020507" pitchFamily="18" charset="2"/>
              </a:rPr>
              <a:t>s</a:t>
            </a:r>
            <a:r>
              <a:rPr lang="it-IT" baseline="-25000" dirty="0" err="1">
                <a:latin typeface="Arial" panose="020B0604020202020204" pitchFamily="34" charset="0"/>
              </a:rPr>
              <a:t>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9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ED868F5-5338-40AA-A781-09A2CC62F258}"/>
              </a:ext>
            </a:extLst>
          </p:cNvPr>
          <p:cNvSpPr txBox="1"/>
          <p:nvPr/>
        </p:nvSpPr>
        <p:spPr>
          <a:xfrm>
            <a:off x="7010566" y="602933"/>
            <a:ext cx="44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Analytical</a:t>
            </a:r>
            <a:r>
              <a:rPr lang="it-IT" dirty="0"/>
              <a:t> method </a:t>
            </a:r>
            <a:endParaRPr lang="en-GB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DCB7ABB-41E6-4638-80A8-61FEA3123336}"/>
              </a:ext>
            </a:extLst>
          </p:cNvPr>
          <p:cNvSpPr/>
          <p:nvPr/>
        </p:nvSpPr>
        <p:spPr>
          <a:xfrm>
            <a:off x="8687027" y="1027898"/>
            <a:ext cx="292231" cy="103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7CDB72B-DF6C-42DF-8F01-8FA40FA558B4}"/>
              </a:ext>
            </a:extLst>
          </p:cNvPr>
          <p:cNvSpPr txBox="1"/>
          <p:nvPr/>
        </p:nvSpPr>
        <p:spPr>
          <a:xfrm rot="16200000">
            <a:off x="10292289" y="3177994"/>
            <a:ext cx="1184635" cy="367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Symbol" panose="05050102010706020507" pitchFamily="18" charset="2"/>
              </a:rPr>
              <a:t>Dt</a:t>
            </a:r>
            <a:r>
              <a:rPr lang="it-IT" baseline="-25000" dirty="0" err="1">
                <a:latin typeface="Arial" panose="020B0604020202020204" pitchFamily="34" charset="0"/>
              </a:rPr>
              <a:t>xz</a:t>
            </a:r>
            <a:r>
              <a:rPr lang="it-IT" dirty="0"/>
              <a:t>/q [%]</a:t>
            </a:r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C1CF72-9438-4D1B-8451-830828F9A5F6}"/>
              </a:ext>
            </a:extLst>
          </p:cNvPr>
          <p:cNvSpPr txBox="1"/>
          <p:nvPr/>
        </p:nvSpPr>
        <p:spPr>
          <a:xfrm>
            <a:off x="122548" y="103560"/>
            <a:ext cx="1149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Increment</a:t>
            </a:r>
            <a:r>
              <a:rPr lang="it-IT" sz="2400" b="1" dirty="0"/>
              <a:t> of </a:t>
            </a:r>
            <a:r>
              <a:rPr lang="it-IT" sz="2400" b="1" dirty="0" err="1"/>
              <a:t>shear</a:t>
            </a:r>
            <a:r>
              <a:rPr lang="it-IT" sz="2400" b="1" dirty="0"/>
              <a:t> stress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endParaRPr lang="en-GB" sz="2400" b="1" dirty="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B7814484-D691-4AEF-9A52-5D43D07C143C}"/>
              </a:ext>
            </a:extLst>
          </p:cNvPr>
          <p:cNvGrpSpPr/>
          <p:nvPr/>
        </p:nvGrpSpPr>
        <p:grpSpPr>
          <a:xfrm>
            <a:off x="757877" y="592342"/>
            <a:ext cx="5531428" cy="5902726"/>
            <a:chOff x="757877" y="592342"/>
            <a:chExt cx="5531428" cy="5902726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9691D3C4-8AA9-437B-8CE4-1EAF81A71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967" r="24294" b="50000"/>
            <a:stretch/>
          </p:blipFill>
          <p:spPr>
            <a:xfrm>
              <a:off x="757877" y="1027522"/>
              <a:ext cx="5531428" cy="5467546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7A7B4FC-77FC-4243-A983-2962C5856A3E}"/>
                </a:ext>
              </a:extLst>
            </p:cNvPr>
            <p:cNvSpPr txBox="1"/>
            <p:nvPr/>
          </p:nvSpPr>
          <p:spPr>
            <a:xfrm>
              <a:off x="1253765" y="592342"/>
              <a:ext cx="321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Finite </a:t>
              </a:r>
              <a:r>
                <a:rPr lang="it-IT" dirty="0" err="1"/>
                <a:t>Element</a:t>
              </a:r>
              <a:r>
                <a:rPr lang="it-IT" dirty="0"/>
                <a:t> method </a:t>
              </a:r>
              <a:endParaRPr lang="en-GB" dirty="0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A45863D-2851-4801-A6B3-B544B28B9F62}"/>
                </a:ext>
              </a:extLst>
            </p:cNvPr>
            <p:cNvSpPr/>
            <p:nvPr/>
          </p:nvSpPr>
          <p:spPr>
            <a:xfrm>
              <a:off x="2820245" y="1020102"/>
              <a:ext cx="292231" cy="10369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F620686-F15D-4B6D-8332-9B3896FEC8C0}"/>
                </a:ext>
              </a:extLst>
            </p:cNvPr>
            <p:cNvSpPr txBox="1"/>
            <p:nvPr/>
          </p:nvSpPr>
          <p:spPr>
            <a:xfrm>
              <a:off x="4776248" y="1262475"/>
              <a:ext cx="1319752" cy="3676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>
                  <a:latin typeface="Symbol" panose="05050102010706020507" pitchFamily="18" charset="2"/>
                </a:rPr>
                <a:t>Dt</a:t>
              </a:r>
              <a:r>
                <a:rPr lang="it-IT" baseline="-25000" dirty="0" err="1">
                  <a:latin typeface="Arial" panose="020B0604020202020204" pitchFamily="34" charset="0"/>
                </a:rPr>
                <a:t>xz</a:t>
              </a:r>
              <a:r>
                <a:rPr lang="it-IT" dirty="0"/>
                <a:t>/q [%]</a:t>
              </a:r>
              <a:endParaRPr lang="en-GB" dirty="0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1D68DC92-9647-44A5-91BB-BCD72F8EACA2}"/>
                </a:ext>
              </a:extLst>
            </p:cNvPr>
            <p:cNvSpPr/>
            <p:nvPr/>
          </p:nvSpPr>
          <p:spPr>
            <a:xfrm>
              <a:off x="5724525" y="1630117"/>
              <a:ext cx="371475" cy="855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00890D58-BDD9-4985-97A7-CBA9F40C63D3}"/>
                </a:ext>
              </a:extLst>
            </p:cNvPr>
            <p:cNvSpPr/>
            <p:nvPr/>
          </p:nvSpPr>
          <p:spPr>
            <a:xfrm>
              <a:off x="5591175" y="3352800"/>
              <a:ext cx="371475" cy="771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B2716511-A177-4789-923A-108A08966752}"/>
                </a:ext>
              </a:extLst>
            </p:cNvPr>
            <p:cNvSpPr/>
            <p:nvPr/>
          </p:nvSpPr>
          <p:spPr>
            <a:xfrm>
              <a:off x="5496710" y="2948322"/>
              <a:ext cx="371475" cy="337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7297EA0-074B-4B02-A052-0CBEC183F561}"/>
                </a:ext>
              </a:extLst>
            </p:cNvPr>
            <p:cNvSpPr/>
            <p:nvPr/>
          </p:nvSpPr>
          <p:spPr>
            <a:xfrm>
              <a:off x="5626739" y="2506106"/>
              <a:ext cx="371475" cy="771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886256C9-96E4-4EDD-A9FC-7F6E5DF066E0}"/>
                </a:ext>
              </a:extLst>
            </p:cNvPr>
            <p:cNvSpPr/>
            <p:nvPr/>
          </p:nvSpPr>
          <p:spPr>
            <a:xfrm>
              <a:off x="5426675" y="2725628"/>
              <a:ext cx="371475" cy="337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CA2C433-3E16-46C1-8CDF-A60194E6E601}"/>
              </a:ext>
            </a:extLst>
          </p:cNvPr>
          <p:cNvGrpSpPr/>
          <p:nvPr/>
        </p:nvGrpSpPr>
        <p:grpSpPr>
          <a:xfrm>
            <a:off x="11176948" y="1113344"/>
            <a:ext cx="514350" cy="561975"/>
            <a:chOff x="10496550" y="2486025"/>
            <a:chExt cx="514350" cy="561975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BD40526-EC3D-45F5-8EE4-8DD02A762D1C}"/>
                </a:ext>
              </a:extLst>
            </p:cNvPr>
            <p:cNvSpPr/>
            <p:nvPr/>
          </p:nvSpPr>
          <p:spPr>
            <a:xfrm>
              <a:off x="10563225" y="2562225"/>
              <a:ext cx="371475" cy="3714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tx1"/>
                  </a:solidFill>
                </a:rPr>
                <a:t>(+)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F840305D-08EC-4A94-87AF-490BBEDCC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63225" y="2486025"/>
              <a:ext cx="3714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AC7082FC-2206-4F33-A80E-39042A25416F}"/>
                </a:ext>
              </a:extLst>
            </p:cNvPr>
            <p:cNvCxnSpPr>
              <a:cxnSpLocks/>
            </p:cNvCxnSpPr>
            <p:nvPr/>
          </p:nvCxnSpPr>
          <p:spPr>
            <a:xfrm>
              <a:off x="10563225" y="3048000"/>
              <a:ext cx="3714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FA189219-3F68-47DD-9EFD-4FC3F81DF917}"/>
                </a:ext>
              </a:extLst>
            </p:cNvPr>
            <p:cNvCxnSpPr/>
            <p:nvPr/>
          </p:nvCxnSpPr>
          <p:spPr>
            <a:xfrm flipV="1">
              <a:off x="10496550" y="2562225"/>
              <a:ext cx="0" cy="3714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3090C53B-5C91-4811-A923-8BF74D7ED81E}"/>
                </a:ext>
              </a:extLst>
            </p:cNvPr>
            <p:cNvCxnSpPr>
              <a:cxnSpLocks/>
            </p:cNvCxnSpPr>
            <p:nvPr/>
          </p:nvCxnSpPr>
          <p:spPr>
            <a:xfrm>
              <a:off x="11010900" y="2600325"/>
              <a:ext cx="0" cy="3714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EA759218-AD9C-46F5-AAA5-1C5B22DE2AE4}"/>
              </a:ext>
            </a:extLst>
          </p:cNvPr>
          <p:cNvSpPr/>
          <p:nvPr/>
        </p:nvSpPr>
        <p:spPr>
          <a:xfrm>
            <a:off x="11197447" y="731192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latin typeface="Symbol" panose="05050102010706020507" pitchFamily="18" charset="2"/>
              </a:rPr>
              <a:t>t</a:t>
            </a:r>
            <a:r>
              <a:rPr lang="it-IT" baseline="-25000" dirty="0" err="1">
                <a:latin typeface="Arial" panose="020B0604020202020204" pitchFamily="34" charset="0"/>
              </a:rPr>
              <a:t>xz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D529CC-A5A1-4417-AD10-4BD3DE4D4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5" t="6832" r="32015"/>
          <a:stretch/>
        </p:blipFill>
        <p:spPr>
          <a:xfrm>
            <a:off x="6569103" y="1100524"/>
            <a:ext cx="4488105" cy="52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58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B4348F-D863-480E-B689-4EE19820E68E}"/>
              </a:ext>
            </a:extLst>
          </p:cNvPr>
          <p:cNvSpPr txBox="1"/>
          <p:nvPr/>
        </p:nvSpPr>
        <p:spPr>
          <a:xfrm>
            <a:off x="122548" y="103560"/>
            <a:ext cx="1149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Mean</a:t>
            </a:r>
            <a:r>
              <a:rPr lang="it-IT" sz="2400" b="1" dirty="0"/>
              <a:t> stress and deviatoric stress </a:t>
            </a:r>
            <a:r>
              <a:rPr lang="it-IT" sz="2400" b="1" dirty="0" err="1"/>
              <a:t>increment</a:t>
            </a:r>
            <a:r>
              <a:rPr lang="it-IT" sz="2400" b="1" dirty="0"/>
              <a:t>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endParaRPr lang="en-GB" sz="2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046EC41-74D7-4AFD-8DE2-4EE378E78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8" r="22595" b="49375"/>
          <a:stretch/>
        </p:blipFill>
        <p:spPr>
          <a:xfrm>
            <a:off x="0" y="449809"/>
            <a:ext cx="5934610" cy="57531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6A83FC6-33A4-4165-AF09-F371D9AC5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25" r="22296" b="50000"/>
          <a:stretch/>
        </p:blipFill>
        <p:spPr>
          <a:xfrm>
            <a:off x="6156543" y="449809"/>
            <a:ext cx="5912909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3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DD3F70-AC9E-4672-805D-840ED95F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207" y="4321996"/>
            <a:ext cx="2241584" cy="226343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B0FF51E-D8A3-4512-8D76-6860F7D69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89" r="24374" b="51065"/>
          <a:stretch/>
        </p:blipFill>
        <p:spPr>
          <a:xfrm>
            <a:off x="6859784" y="1075199"/>
            <a:ext cx="2241585" cy="217175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40A646E-4945-4FD2-936D-D068754EB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94" y="4312006"/>
            <a:ext cx="1579913" cy="217175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598BD3-B0C5-40B6-9EDB-A18F1F232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18" y="950846"/>
            <a:ext cx="5500039" cy="472132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52D12E2-0C0D-44D1-B694-DFCD6FD5567F}"/>
              </a:ext>
            </a:extLst>
          </p:cNvPr>
          <p:cNvSpPr/>
          <p:nvPr/>
        </p:nvSpPr>
        <p:spPr>
          <a:xfrm>
            <a:off x="2317181" y="1131216"/>
            <a:ext cx="1132912" cy="18193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riangolo isoscele 19">
            <a:extLst>
              <a:ext uri="{FF2B5EF4-FFF2-40B4-BE49-F238E27FC236}">
                <a16:creationId xmlns:a16="http://schemas.microsoft.com/office/drawing/2014/main" id="{FF6012B1-5EAB-4B72-8940-D3E332A013C8}"/>
              </a:ext>
            </a:extLst>
          </p:cNvPr>
          <p:cNvSpPr/>
          <p:nvPr/>
        </p:nvSpPr>
        <p:spPr>
          <a:xfrm>
            <a:off x="4049409" y="5381405"/>
            <a:ext cx="145614" cy="13197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4D6172FF-210B-432B-9EBA-623A840B4C26}"/>
              </a:ext>
            </a:extLst>
          </p:cNvPr>
          <p:cNvGrpSpPr/>
          <p:nvPr/>
        </p:nvGrpSpPr>
        <p:grpSpPr>
          <a:xfrm>
            <a:off x="934525" y="5409320"/>
            <a:ext cx="391080" cy="179110"/>
            <a:chOff x="947524" y="4881419"/>
            <a:chExt cx="391080" cy="179110"/>
          </a:xfrm>
        </p:grpSpPr>
        <p:sp>
          <p:nvSpPr>
            <p:cNvPr id="19" name="Triangolo isoscele 18">
              <a:extLst>
                <a:ext uri="{FF2B5EF4-FFF2-40B4-BE49-F238E27FC236}">
                  <a16:creationId xmlns:a16="http://schemas.microsoft.com/office/drawing/2014/main" id="{EAFE95D1-1F69-4ABE-B4B3-87F460E48D65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9955E6CF-82ED-4857-8E25-382C888FBEA2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86A6719-DD74-43EE-B657-0DE09C818519}"/>
              </a:ext>
            </a:extLst>
          </p:cNvPr>
          <p:cNvCxnSpPr/>
          <p:nvPr/>
        </p:nvCxnSpPr>
        <p:spPr>
          <a:xfrm>
            <a:off x="3937487" y="5559785"/>
            <a:ext cx="391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C293BD12-C499-4F78-8805-FCFFB7C69C7E}"/>
              </a:ext>
            </a:extLst>
          </p:cNvPr>
          <p:cNvGrpSpPr/>
          <p:nvPr/>
        </p:nvGrpSpPr>
        <p:grpSpPr>
          <a:xfrm rot="5400000">
            <a:off x="115964" y="1956534"/>
            <a:ext cx="391080" cy="179110"/>
            <a:chOff x="947524" y="4881419"/>
            <a:chExt cx="391080" cy="179110"/>
          </a:xfrm>
        </p:grpSpPr>
        <p:sp>
          <p:nvSpPr>
            <p:cNvPr id="30" name="Triangolo isoscele 29">
              <a:extLst>
                <a:ext uri="{FF2B5EF4-FFF2-40B4-BE49-F238E27FC236}">
                  <a16:creationId xmlns:a16="http://schemas.microsoft.com/office/drawing/2014/main" id="{43CAD03F-ACF2-4013-A92F-DB946C4FB8F0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E6C35D0F-D263-468C-B6D6-F52A2C2C52CF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9004A8B8-38E3-4EDE-AF20-E41E97592D34}"/>
              </a:ext>
            </a:extLst>
          </p:cNvPr>
          <p:cNvGrpSpPr/>
          <p:nvPr/>
        </p:nvGrpSpPr>
        <p:grpSpPr>
          <a:xfrm rot="5400000">
            <a:off x="115965" y="4062886"/>
            <a:ext cx="391080" cy="179110"/>
            <a:chOff x="947524" y="4881419"/>
            <a:chExt cx="391080" cy="179110"/>
          </a:xfrm>
        </p:grpSpPr>
        <p:sp>
          <p:nvSpPr>
            <p:cNvPr id="36" name="Triangolo isoscele 35">
              <a:extLst>
                <a:ext uri="{FF2B5EF4-FFF2-40B4-BE49-F238E27FC236}">
                  <a16:creationId xmlns:a16="http://schemas.microsoft.com/office/drawing/2014/main" id="{F945E43D-A047-4251-9118-5644BFEF240A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0A15B99E-AF40-4F56-9BEB-DF2DC6921BE7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BB48AC5F-C545-46ED-B86F-8B3CAAA0F5C3}"/>
              </a:ext>
            </a:extLst>
          </p:cNvPr>
          <p:cNvGrpSpPr/>
          <p:nvPr/>
        </p:nvGrpSpPr>
        <p:grpSpPr>
          <a:xfrm rot="16200000" flipH="1">
            <a:off x="5253222" y="1874118"/>
            <a:ext cx="391080" cy="179110"/>
            <a:chOff x="947524" y="4881419"/>
            <a:chExt cx="391080" cy="179110"/>
          </a:xfrm>
        </p:grpSpPr>
        <p:sp>
          <p:nvSpPr>
            <p:cNvPr id="39" name="Triangolo isoscele 38">
              <a:extLst>
                <a:ext uri="{FF2B5EF4-FFF2-40B4-BE49-F238E27FC236}">
                  <a16:creationId xmlns:a16="http://schemas.microsoft.com/office/drawing/2014/main" id="{A0D5C907-1D2A-4118-9932-B029A89E9B0D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47841B80-9962-4DCB-B246-E7A381922447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33CF7BBF-2FB5-4E24-8075-5C5B765AF26D}"/>
              </a:ext>
            </a:extLst>
          </p:cNvPr>
          <p:cNvGrpSpPr/>
          <p:nvPr/>
        </p:nvGrpSpPr>
        <p:grpSpPr>
          <a:xfrm rot="16200000" flipH="1">
            <a:off x="5253223" y="3980470"/>
            <a:ext cx="391080" cy="179110"/>
            <a:chOff x="947524" y="4881419"/>
            <a:chExt cx="391080" cy="179110"/>
          </a:xfrm>
        </p:grpSpPr>
        <p:sp>
          <p:nvSpPr>
            <p:cNvPr id="42" name="Triangolo isoscele 41">
              <a:extLst>
                <a:ext uri="{FF2B5EF4-FFF2-40B4-BE49-F238E27FC236}">
                  <a16:creationId xmlns:a16="http://schemas.microsoft.com/office/drawing/2014/main" id="{B97BFB4F-776C-4EFD-91F3-006790668347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16200242-6957-47EE-A404-62CB8AC445D2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ttangolo 43">
            <a:extLst>
              <a:ext uri="{FF2B5EF4-FFF2-40B4-BE49-F238E27FC236}">
                <a16:creationId xmlns:a16="http://schemas.microsoft.com/office/drawing/2014/main" id="{21DCC4C1-B8FA-4CF3-89A6-3A25A89D3A42}"/>
              </a:ext>
            </a:extLst>
          </p:cNvPr>
          <p:cNvSpPr/>
          <p:nvPr/>
        </p:nvSpPr>
        <p:spPr>
          <a:xfrm>
            <a:off x="2824468" y="1055802"/>
            <a:ext cx="122548" cy="75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F460197-711B-4D57-8883-3534147DD9F1}"/>
              </a:ext>
            </a:extLst>
          </p:cNvPr>
          <p:cNvSpPr txBox="1"/>
          <p:nvPr/>
        </p:nvSpPr>
        <p:spPr>
          <a:xfrm>
            <a:off x="1451667" y="562045"/>
            <a:ext cx="369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Large FEM model (far </a:t>
            </a:r>
            <a:r>
              <a:rPr lang="it-IT" dirty="0" err="1"/>
              <a:t>boundaries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46" name="Freccia a destra 45">
            <a:extLst>
              <a:ext uri="{FF2B5EF4-FFF2-40B4-BE49-F238E27FC236}">
                <a16:creationId xmlns:a16="http://schemas.microsoft.com/office/drawing/2014/main" id="{2EFD734C-1ADB-4237-9DA2-890ADAA59E14}"/>
              </a:ext>
            </a:extLst>
          </p:cNvPr>
          <p:cNvSpPr/>
          <p:nvPr/>
        </p:nvSpPr>
        <p:spPr>
          <a:xfrm>
            <a:off x="5125386" y="593563"/>
            <a:ext cx="1396235" cy="302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68678EC-0722-4F3B-85CC-DAA93D9FBB61}"/>
              </a:ext>
            </a:extLst>
          </p:cNvPr>
          <p:cNvSpPr txBox="1"/>
          <p:nvPr/>
        </p:nvSpPr>
        <p:spPr>
          <a:xfrm>
            <a:off x="6867971" y="549029"/>
            <a:ext cx="466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Good</a:t>
            </a:r>
            <a:r>
              <a:rPr lang="it-IT" dirty="0"/>
              <a:t> agreement with </a:t>
            </a:r>
            <a:r>
              <a:rPr lang="it-IT" dirty="0" err="1"/>
              <a:t>analytical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en-GB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3F28362-1CFC-4CA0-9AA1-E8A873F9BF06}"/>
              </a:ext>
            </a:extLst>
          </p:cNvPr>
          <p:cNvSpPr txBox="1"/>
          <p:nvPr/>
        </p:nvSpPr>
        <p:spPr>
          <a:xfrm>
            <a:off x="6163276" y="3687738"/>
            <a:ext cx="224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Small FEM model (</a:t>
            </a:r>
            <a:r>
              <a:rPr lang="it-IT" dirty="0" err="1"/>
              <a:t>close</a:t>
            </a:r>
            <a:r>
              <a:rPr lang="it-IT" dirty="0"/>
              <a:t> </a:t>
            </a:r>
            <a:r>
              <a:rPr lang="it-IT" dirty="0" err="1"/>
              <a:t>boundaries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50" name="Freccia a destra 49">
            <a:extLst>
              <a:ext uri="{FF2B5EF4-FFF2-40B4-BE49-F238E27FC236}">
                <a16:creationId xmlns:a16="http://schemas.microsoft.com/office/drawing/2014/main" id="{F7C620F0-5DA8-4512-9006-C6B34E5C0C33}"/>
              </a:ext>
            </a:extLst>
          </p:cNvPr>
          <p:cNvSpPr/>
          <p:nvPr/>
        </p:nvSpPr>
        <p:spPr>
          <a:xfrm>
            <a:off x="8328435" y="3907390"/>
            <a:ext cx="723651" cy="258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D9015C8-3F5B-4227-B5D9-9344D8B29860}"/>
              </a:ext>
            </a:extLst>
          </p:cNvPr>
          <p:cNvSpPr txBox="1"/>
          <p:nvPr/>
        </p:nvSpPr>
        <p:spPr>
          <a:xfrm>
            <a:off x="9143298" y="3687739"/>
            <a:ext cx="285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Bad</a:t>
            </a:r>
            <a:r>
              <a:rPr lang="it-IT" dirty="0"/>
              <a:t> agreement with </a:t>
            </a:r>
            <a:r>
              <a:rPr lang="it-IT" dirty="0" err="1"/>
              <a:t>analytical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en-GB" dirty="0"/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FBFF104A-F443-402D-90D9-9CE336E963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3411"/>
          <a:stretch/>
        </p:blipFill>
        <p:spPr>
          <a:xfrm>
            <a:off x="9503230" y="949253"/>
            <a:ext cx="1669983" cy="2304611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BA0E4E2E-AC22-40BE-BF0C-C9F5D2442C93}"/>
              </a:ext>
            </a:extLst>
          </p:cNvPr>
          <p:cNvSpPr txBox="1"/>
          <p:nvPr/>
        </p:nvSpPr>
        <p:spPr>
          <a:xfrm>
            <a:off x="6867971" y="3170997"/>
            <a:ext cx="22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Results of FEM</a:t>
            </a:r>
            <a:endParaRPr lang="en-GB" sz="1400" dirty="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EDA9ECD-A0D4-4062-BFAC-3ECE5BA9555B}"/>
              </a:ext>
            </a:extLst>
          </p:cNvPr>
          <p:cNvSpPr txBox="1"/>
          <p:nvPr/>
        </p:nvSpPr>
        <p:spPr>
          <a:xfrm>
            <a:off x="9280238" y="3170997"/>
            <a:ext cx="211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Results </a:t>
            </a:r>
            <a:r>
              <a:rPr lang="it-IT" sz="1400" dirty="0" err="1"/>
              <a:t>analytical</a:t>
            </a:r>
            <a:r>
              <a:rPr lang="it-IT" sz="1400" dirty="0"/>
              <a:t> </a:t>
            </a:r>
            <a:r>
              <a:rPr lang="it-IT" sz="1400" dirty="0" err="1"/>
              <a:t>solution</a:t>
            </a:r>
            <a:endParaRPr lang="en-GB" sz="14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F4985A9-641C-4A48-8B49-E13849B75DD7}"/>
              </a:ext>
            </a:extLst>
          </p:cNvPr>
          <p:cNvSpPr txBox="1"/>
          <p:nvPr/>
        </p:nvSpPr>
        <p:spPr>
          <a:xfrm>
            <a:off x="9052086" y="6486614"/>
            <a:ext cx="22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Results of FEM</a:t>
            </a:r>
            <a:endParaRPr lang="en-GB" sz="1400" dirty="0"/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9C47BF6C-5A99-4CF5-B34B-7C481BBE3A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775" y="1055803"/>
            <a:ext cx="5054073" cy="4391596"/>
          </a:xfrm>
          <a:prstGeom prst="rect">
            <a:avLst/>
          </a:prstGeom>
        </p:spPr>
      </p:pic>
      <p:sp>
        <p:nvSpPr>
          <p:cNvPr id="59" name="Triangolo isoscele 58">
            <a:extLst>
              <a:ext uri="{FF2B5EF4-FFF2-40B4-BE49-F238E27FC236}">
                <a16:creationId xmlns:a16="http://schemas.microsoft.com/office/drawing/2014/main" id="{4AE9782F-BB97-4EF7-B5AA-92F0DA2E0014}"/>
              </a:ext>
            </a:extLst>
          </p:cNvPr>
          <p:cNvSpPr/>
          <p:nvPr/>
        </p:nvSpPr>
        <p:spPr>
          <a:xfrm>
            <a:off x="6897915" y="6242983"/>
            <a:ext cx="145614" cy="13197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0919E309-4654-4B84-BEC0-0D1D0FED974E}"/>
              </a:ext>
            </a:extLst>
          </p:cNvPr>
          <p:cNvCxnSpPr/>
          <p:nvPr/>
        </p:nvCxnSpPr>
        <p:spPr>
          <a:xfrm>
            <a:off x="6785993" y="6421363"/>
            <a:ext cx="391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riangolo isoscele 60">
            <a:extLst>
              <a:ext uri="{FF2B5EF4-FFF2-40B4-BE49-F238E27FC236}">
                <a16:creationId xmlns:a16="http://schemas.microsoft.com/office/drawing/2014/main" id="{CFB787E0-17C0-4585-9C72-F359E0146528}"/>
              </a:ext>
            </a:extLst>
          </p:cNvPr>
          <p:cNvSpPr/>
          <p:nvPr/>
        </p:nvSpPr>
        <p:spPr>
          <a:xfrm>
            <a:off x="7606246" y="6242983"/>
            <a:ext cx="145614" cy="131975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17CBBB7F-9A0B-4CFB-8815-7ACB1D16003D}"/>
              </a:ext>
            </a:extLst>
          </p:cNvPr>
          <p:cNvCxnSpPr/>
          <p:nvPr/>
        </p:nvCxnSpPr>
        <p:spPr>
          <a:xfrm>
            <a:off x="7494324" y="6421363"/>
            <a:ext cx="391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AF77BC21-F605-4B39-8538-6EA4FCE99849}"/>
              </a:ext>
            </a:extLst>
          </p:cNvPr>
          <p:cNvGrpSpPr/>
          <p:nvPr/>
        </p:nvGrpSpPr>
        <p:grpSpPr>
          <a:xfrm rot="16200000" flipH="1">
            <a:off x="7874591" y="5753571"/>
            <a:ext cx="391080" cy="179110"/>
            <a:chOff x="947524" y="4881419"/>
            <a:chExt cx="391080" cy="179110"/>
          </a:xfrm>
        </p:grpSpPr>
        <p:sp>
          <p:nvSpPr>
            <p:cNvPr id="64" name="Triangolo isoscele 63">
              <a:extLst>
                <a:ext uri="{FF2B5EF4-FFF2-40B4-BE49-F238E27FC236}">
                  <a16:creationId xmlns:a16="http://schemas.microsoft.com/office/drawing/2014/main" id="{5A595F4E-A0AC-45DE-AA83-C1596FD2EF31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B5E10B77-5829-4135-9869-117F2E588F7C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34C7AA58-445D-4CD1-A6EC-70C7D9CB2719}"/>
              </a:ext>
            </a:extLst>
          </p:cNvPr>
          <p:cNvGrpSpPr/>
          <p:nvPr/>
        </p:nvGrpSpPr>
        <p:grpSpPr>
          <a:xfrm rot="16200000" flipH="1">
            <a:off x="7874591" y="4908907"/>
            <a:ext cx="391080" cy="179110"/>
            <a:chOff x="947524" y="4881419"/>
            <a:chExt cx="391080" cy="179110"/>
          </a:xfrm>
        </p:grpSpPr>
        <p:sp>
          <p:nvSpPr>
            <p:cNvPr id="67" name="Triangolo isoscele 66">
              <a:extLst>
                <a:ext uri="{FF2B5EF4-FFF2-40B4-BE49-F238E27FC236}">
                  <a16:creationId xmlns:a16="http://schemas.microsoft.com/office/drawing/2014/main" id="{008D1D29-9DDA-40B7-8F8E-E9C41018EC4C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332D7170-4A58-4838-8ED0-29648E3C1189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883CC741-5FCB-452C-B981-EE12A91CAD13}"/>
              </a:ext>
            </a:extLst>
          </p:cNvPr>
          <p:cNvGrpSpPr/>
          <p:nvPr/>
        </p:nvGrpSpPr>
        <p:grpSpPr>
          <a:xfrm rot="5400000">
            <a:off x="6472617" y="5743962"/>
            <a:ext cx="391080" cy="179110"/>
            <a:chOff x="947524" y="4881419"/>
            <a:chExt cx="391080" cy="179110"/>
          </a:xfrm>
        </p:grpSpPr>
        <p:sp>
          <p:nvSpPr>
            <p:cNvPr id="73" name="Triangolo isoscele 72">
              <a:extLst>
                <a:ext uri="{FF2B5EF4-FFF2-40B4-BE49-F238E27FC236}">
                  <a16:creationId xmlns:a16="http://schemas.microsoft.com/office/drawing/2014/main" id="{027FC621-537F-4E81-960F-69FD0114E95C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E9A4AE8F-09E3-4C60-9EE4-0B17016E8C12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9FADAB83-55D7-45B5-90A1-F9325F673028}"/>
              </a:ext>
            </a:extLst>
          </p:cNvPr>
          <p:cNvGrpSpPr/>
          <p:nvPr/>
        </p:nvGrpSpPr>
        <p:grpSpPr>
          <a:xfrm rot="5400000">
            <a:off x="6472617" y="4913556"/>
            <a:ext cx="391080" cy="179110"/>
            <a:chOff x="947524" y="4881419"/>
            <a:chExt cx="391080" cy="179110"/>
          </a:xfrm>
        </p:grpSpPr>
        <p:sp>
          <p:nvSpPr>
            <p:cNvPr id="76" name="Triangolo isoscele 75">
              <a:extLst>
                <a:ext uri="{FF2B5EF4-FFF2-40B4-BE49-F238E27FC236}">
                  <a16:creationId xmlns:a16="http://schemas.microsoft.com/office/drawing/2014/main" id="{EC281B15-3371-404B-8B00-732CB81A8E12}"/>
                </a:ext>
              </a:extLst>
            </p:cNvPr>
            <p:cNvSpPr/>
            <p:nvPr/>
          </p:nvSpPr>
          <p:spPr>
            <a:xfrm>
              <a:off x="1060648" y="4881419"/>
              <a:ext cx="145614" cy="1319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A02D8BB5-7155-4559-BED8-A16827581975}"/>
                </a:ext>
              </a:extLst>
            </p:cNvPr>
            <p:cNvCxnSpPr/>
            <p:nvPr/>
          </p:nvCxnSpPr>
          <p:spPr>
            <a:xfrm>
              <a:off x="947524" y="5060529"/>
              <a:ext cx="391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E9CF33D-0DCB-45AF-A5F0-7700656D0800}"/>
              </a:ext>
            </a:extLst>
          </p:cNvPr>
          <p:cNvSpPr txBox="1"/>
          <p:nvPr/>
        </p:nvSpPr>
        <p:spPr>
          <a:xfrm>
            <a:off x="122548" y="103560"/>
            <a:ext cx="1149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Increment</a:t>
            </a:r>
            <a:r>
              <a:rPr lang="it-IT" sz="2400" b="1" dirty="0"/>
              <a:t> of </a:t>
            </a:r>
            <a:r>
              <a:rPr lang="it-IT" sz="2400" b="1" dirty="0" err="1"/>
              <a:t>vertical</a:t>
            </a:r>
            <a:r>
              <a:rPr lang="it-IT" sz="2400" b="1" dirty="0"/>
              <a:t> stress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r>
              <a:rPr lang="it-IT" sz="2400" b="1" dirty="0"/>
              <a:t>: effect of model size in FEM</a:t>
            </a:r>
            <a:endParaRPr lang="en-GB" sz="2400" b="1" dirty="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5410F039-357E-4977-9330-A5E0901C8C2C}"/>
              </a:ext>
            </a:extLst>
          </p:cNvPr>
          <p:cNvSpPr txBox="1"/>
          <p:nvPr/>
        </p:nvSpPr>
        <p:spPr>
          <a:xfrm>
            <a:off x="8492777" y="1155305"/>
            <a:ext cx="53968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800" dirty="0" err="1">
                <a:latin typeface="Symbol" panose="05050102010706020507" pitchFamily="18" charset="2"/>
              </a:rPr>
              <a:t>Ds</a:t>
            </a:r>
            <a:r>
              <a:rPr lang="it-IT" sz="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800" dirty="0"/>
              <a:t>/q [%]</a:t>
            </a:r>
            <a:endParaRPr lang="en-GB" sz="800" dirty="0"/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62ABCE24-AF09-42E5-ABEB-D3F1B73ABE98}"/>
              </a:ext>
            </a:extLst>
          </p:cNvPr>
          <p:cNvSpPr txBox="1"/>
          <p:nvPr/>
        </p:nvSpPr>
        <p:spPr>
          <a:xfrm>
            <a:off x="10570839" y="4428381"/>
            <a:ext cx="53968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800" dirty="0" err="1">
                <a:latin typeface="Symbol" panose="05050102010706020507" pitchFamily="18" charset="2"/>
              </a:rPr>
              <a:t>Ds</a:t>
            </a:r>
            <a:r>
              <a:rPr lang="it-IT" sz="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800" dirty="0"/>
              <a:t>/q [-]</a:t>
            </a:r>
            <a:endParaRPr lang="en-GB" sz="800" dirty="0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AEA96F56-69E6-49E8-A68E-9B5A40D9CDBA}"/>
              </a:ext>
            </a:extLst>
          </p:cNvPr>
          <p:cNvSpPr/>
          <p:nvPr/>
        </p:nvSpPr>
        <p:spPr>
          <a:xfrm>
            <a:off x="8829675" y="1278416"/>
            <a:ext cx="183734" cy="1724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5F636730-9558-499E-AA12-7D2E872BA267}"/>
              </a:ext>
            </a:extLst>
          </p:cNvPr>
          <p:cNvSpPr/>
          <p:nvPr/>
        </p:nvSpPr>
        <p:spPr>
          <a:xfrm>
            <a:off x="10925276" y="4584329"/>
            <a:ext cx="183734" cy="1724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78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B22EDD-FD65-4D9C-BF59-73662B3DF686}"/>
              </a:ext>
            </a:extLst>
          </p:cNvPr>
          <p:cNvSpPr txBox="1"/>
          <p:nvPr/>
        </p:nvSpPr>
        <p:spPr>
          <a:xfrm>
            <a:off x="122548" y="103560"/>
            <a:ext cx="1149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Vertical </a:t>
            </a:r>
            <a:r>
              <a:rPr lang="it-IT" sz="2400" b="1" dirty="0" err="1"/>
              <a:t>displacment</a:t>
            </a:r>
            <a:r>
              <a:rPr lang="it-IT" sz="2400" b="1" dirty="0"/>
              <a:t>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r>
              <a:rPr lang="it-IT" sz="2400" b="1" dirty="0"/>
              <a:t>: effect of Young </a:t>
            </a:r>
            <a:r>
              <a:rPr lang="it-IT" sz="2400" b="1" dirty="0" err="1"/>
              <a:t>modulus</a:t>
            </a:r>
            <a:endParaRPr lang="en-GB" sz="2400" b="1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09B21ACF-B9DD-41F2-9432-C72CE8D6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58290"/>
              </p:ext>
            </p:extLst>
          </p:nvPr>
        </p:nvGraphicFramePr>
        <p:xfrm>
          <a:off x="339365" y="852165"/>
          <a:ext cx="5081049" cy="1920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0969">
                  <a:extLst>
                    <a:ext uri="{9D8B030D-6E8A-4147-A177-3AD203B41FA5}">
                      <a16:colId xmlns:a16="http://schemas.microsoft.com/office/drawing/2014/main" val="3785889019"/>
                    </a:ext>
                  </a:extLst>
                </a:gridCol>
                <a:gridCol w="377072">
                  <a:extLst>
                    <a:ext uri="{9D8B030D-6E8A-4147-A177-3AD203B41FA5}">
                      <a16:colId xmlns:a16="http://schemas.microsoft.com/office/drawing/2014/main" val="1874547257"/>
                    </a:ext>
                  </a:extLst>
                </a:gridCol>
                <a:gridCol w="1233123">
                  <a:extLst>
                    <a:ext uri="{9D8B030D-6E8A-4147-A177-3AD203B41FA5}">
                      <a16:colId xmlns:a16="http://schemas.microsoft.com/office/drawing/2014/main" val="1584870718"/>
                    </a:ext>
                  </a:extLst>
                </a:gridCol>
                <a:gridCol w="1019885">
                  <a:extLst>
                    <a:ext uri="{9D8B030D-6E8A-4147-A177-3AD203B41FA5}">
                      <a16:colId xmlns:a16="http://schemas.microsoft.com/office/drawing/2014/main" val="426294392"/>
                    </a:ext>
                  </a:extLst>
                </a:gridCol>
              </a:tblGrid>
              <a:tr h="496394">
                <a:tc>
                  <a:txBody>
                    <a:bodyPr/>
                    <a:lstStyle/>
                    <a:p>
                      <a:r>
                        <a:rPr lang="it-IT" sz="1600" dirty="0" err="1"/>
                        <a:t>Material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Medium dense </a:t>
                      </a:r>
                      <a:r>
                        <a:rPr lang="it-IT" sz="1600" dirty="0" err="1"/>
                        <a:t>sand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Soft </a:t>
                      </a:r>
                      <a:r>
                        <a:rPr lang="it-IT" sz="1600" dirty="0" err="1"/>
                        <a:t>clay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98286"/>
                  </a:ext>
                </a:extLst>
              </a:tr>
              <a:tr h="287386">
                <a:tc>
                  <a:txBody>
                    <a:bodyPr/>
                    <a:lstStyle/>
                    <a:p>
                      <a:r>
                        <a:rPr lang="it-IT" sz="1600" dirty="0"/>
                        <a:t>Young </a:t>
                      </a:r>
                      <a:r>
                        <a:rPr lang="it-IT" sz="1600" dirty="0" err="1"/>
                        <a:t>Modulus</a:t>
                      </a:r>
                      <a:r>
                        <a:rPr lang="it-IT" sz="1600" dirty="0"/>
                        <a:t> [</a:t>
                      </a:r>
                      <a:r>
                        <a:rPr lang="it-IT" sz="1600" dirty="0" err="1"/>
                        <a:t>kPa</a:t>
                      </a:r>
                      <a:r>
                        <a:rPr lang="it-IT" sz="1600" dirty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00FF"/>
                          </a:solidFill>
                        </a:rPr>
                        <a:t>30 000</a:t>
                      </a:r>
                      <a:endParaRPr lang="en-GB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61663"/>
                  </a:ext>
                </a:extLst>
              </a:tr>
              <a:tr h="287386">
                <a:tc>
                  <a:txBody>
                    <a:bodyPr/>
                    <a:lstStyle/>
                    <a:p>
                      <a:r>
                        <a:rPr lang="it-IT" sz="1600" dirty="0" err="1"/>
                        <a:t>Poisson’s</a:t>
                      </a:r>
                      <a:r>
                        <a:rPr lang="it-IT" sz="1600" dirty="0"/>
                        <a:t> ratio [-]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Symbol" panose="05050102010706020507" pitchFamily="18" charset="2"/>
                        </a:rPr>
                        <a:t>n</a:t>
                      </a:r>
                      <a:endParaRPr lang="en-GB" sz="16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0.3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89872"/>
                  </a:ext>
                </a:extLst>
              </a:tr>
              <a:tr h="287386">
                <a:tc>
                  <a:txBody>
                    <a:bodyPr/>
                    <a:lstStyle/>
                    <a:p>
                      <a:r>
                        <a:rPr lang="it-IT" sz="1600" dirty="0"/>
                        <a:t>Foundation </a:t>
                      </a:r>
                      <a:r>
                        <a:rPr lang="it-IT" sz="1600" dirty="0" err="1"/>
                        <a:t>width</a:t>
                      </a:r>
                      <a:r>
                        <a:rPr lang="it-IT" sz="1600" dirty="0"/>
                        <a:t> [m]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240809"/>
                  </a:ext>
                </a:extLst>
              </a:tr>
              <a:tr h="287386">
                <a:tc>
                  <a:txBody>
                    <a:bodyPr/>
                    <a:lstStyle/>
                    <a:p>
                      <a:r>
                        <a:rPr lang="it-IT" sz="1600" dirty="0" err="1"/>
                        <a:t>Load</a:t>
                      </a:r>
                      <a:r>
                        <a:rPr lang="it-IT" sz="1600" dirty="0"/>
                        <a:t> [</a:t>
                      </a:r>
                      <a:r>
                        <a:rPr lang="it-IT" sz="1600" dirty="0" err="1"/>
                        <a:t>kPa</a:t>
                      </a:r>
                      <a:r>
                        <a:rPr lang="it-IT" sz="1600" dirty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+mn-lt"/>
                          <a:cs typeface="Arial" panose="020B0604020202020204" pitchFamily="34" charset="0"/>
                        </a:rPr>
                        <a:t>q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100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17278"/>
                  </a:ext>
                </a:extLst>
              </a:tr>
            </a:tbl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87259D8F-70C4-40F9-8988-969B2E356F0B}"/>
              </a:ext>
            </a:extLst>
          </p:cNvPr>
          <p:cNvSpPr/>
          <p:nvPr/>
        </p:nvSpPr>
        <p:spPr>
          <a:xfrm>
            <a:off x="6503424" y="4179813"/>
            <a:ext cx="1680115" cy="782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Vertical stress </a:t>
            </a:r>
            <a:r>
              <a:rPr lang="it-IT" dirty="0" err="1"/>
              <a:t>increment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identical</a:t>
            </a:r>
            <a:r>
              <a:rPr lang="it-IT" dirty="0"/>
              <a:t>!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9F5670-1CD5-4341-9FF3-30CBADAD7D43}"/>
              </a:ext>
            </a:extLst>
          </p:cNvPr>
          <p:cNvSpPr txBox="1"/>
          <p:nvPr/>
        </p:nvSpPr>
        <p:spPr>
          <a:xfrm>
            <a:off x="6023728" y="1470581"/>
            <a:ext cx="20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stress </a:t>
            </a:r>
            <a:r>
              <a:rPr lang="it-IT" sz="1400" b="1" dirty="0" err="1"/>
              <a:t>increment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centerline</a:t>
            </a:r>
            <a:endParaRPr lang="en-GB" sz="14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F6D9DF6-C1FE-420C-8CE7-FF79AB51E168}"/>
              </a:ext>
            </a:extLst>
          </p:cNvPr>
          <p:cNvSpPr txBox="1"/>
          <p:nvPr/>
        </p:nvSpPr>
        <p:spPr>
          <a:xfrm>
            <a:off x="9257657" y="1470581"/>
            <a:ext cx="209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</a:t>
            </a:r>
            <a:r>
              <a:rPr lang="it-IT" sz="1400" b="1" dirty="0" err="1"/>
              <a:t>displacement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centerline</a:t>
            </a:r>
            <a:endParaRPr lang="en-GB" sz="14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948984D-39EC-49E3-AB8D-4D6CB11EC82E}"/>
              </a:ext>
            </a:extLst>
          </p:cNvPr>
          <p:cNvSpPr txBox="1"/>
          <p:nvPr/>
        </p:nvSpPr>
        <p:spPr>
          <a:xfrm>
            <a:off x="1462208" y="3704074"/>
            <a:ext cx="283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</a:t>
            </a:r>
            <a:r>
              <a:rPr lang="it-IT" sz="1400" b="1" dirty="0" err="1"/>
              <a:t>displacement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surface</a:t>
            </a:r>
            <a:endParaRPr lang="en-GB" sz="1400" b="1" dirty="0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1E7CB7F0-53F5-4004-BA80-552E0B53E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385955"/>
              </p:ext>
            </p:extLst>
          </p:nvPr>
        </p:nvGraphicFramePr>
        <p:xfrm>
          <a:off x="565150" y="4085596"/>
          <a:ext cx="4245231" cy="208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Plot" r:id="rId3" imgW="1973636" imgH="967713" progId="Grapher.Document">
                  <p:embed/>
                </p:oleObj>
              </mc:Choice>
              <mc:Fallback>
                <p:oleObj name="Plot" r:id="rId3" imgW="1973636" imgH="967713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4085596"/>
                        <a:ext cx="4245231" cy="2083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0B628ED-DE90-4607-BC98-7EF8A8965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983119"/>
              </p:ext>
            </p:extLst>
          </p:nvPr>
        </p:nvGraphicFramePr>
        <p:xfrm>
          <a:off x="5684032" y="1929492"/>
          <a:ext cx="2560744" cy="4614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Plot" r:id="rId5" imgW="1082111" imgH="1950611" progId="Grapher.Document">
                  <p:embed/>
                </p:oleObj>
              </mc:Choice>
              <mc:Fallback>
                <p:oleObj name="Plot" r:id="rId5" imgW="1082111" imgH="1950611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4032" y="1929492"/>
                        <a:ext cx="2560744" cy="4614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72A08CC9-616A-43DA-B7BF-2F6F7C143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735956"/>
              </p:ext>
            </p:extLst>
          </p:nvPr>
        </p:nvGraphicFramePr>
        <p:xfrm>
          <a:off x="8900791" y="1914828"/>
          <a:ext cx="2448545" cy="4643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Plot" r:id="rId7" imgW="1028776" imgH="1950611" progId="Grapher.Document">
                  <p:embed/>
                </p:oleObj>
              </mc:Choice>
              <mc:Fallback>
                <p:oleObj name="Plot" r:id="rId7" imgW="1028776" imgH="1950611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0791" y="1914828"/>
                        <a:ext cx="2448545" cy="4643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96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91442A-A863-4077-A4A0-CBFA7EEB34B9}"/>
              </a:ext>
            </a:extLst>
          </p:cNvPr>
          <p:cNvSpPr txBox="1"/>
          <p:nvPr/>
        </p:nvSpPr>
        <p:spPr>
          <a:xfrm>
            <a:off x="122548" y="103560"/>
            <a:ext cx="1149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Vertical </a:t>
            </a:r>
            <a:r>
              <a:rPr lang="it-IT" sz="2400" b="1" dirty="0" err="1"/>
              <a:t>displacment</a:t>
            </a:r>
            <a:r>
              <a:rPr lang="it-IT" sz="2400" b="1" dirty="0"/>
              <a:t>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r>
              <a:rPr lang="it-IT" sz="2400" b="1" dirty="0"/>
              <a:t>: Linear </a:t>
            </a:r>
            <a:r>
              <a:rPr lang="it-IT" sz="2400" b="1" dirty="0" err="1"/>
              <a:t>elastic</a:t>
            </a:r>
            <a:r>
              <a:rPr lang="it-IT" sz="2400" b="1" dirty="0"/>
              <a:t> (LE) vs </a:t>
            </a:r>
            <a:r>
              <a:rPr lang="it-IT" sz="2400" b="1" dirty="0" err="1"/>
              <a:t>elastic-perfectly</a:t>
            </a:r>
            <a:r>
              <a:rPr lang="it-IT" sz="2400" b="1" dirty="0"/>
              <a:t> </a:t>
            </a:r>
            <a:r>
              <a:rPr lang="it-IT" sz="2400" b="1" dirty="0" err="1"/>
              <a:t>plastic</a:t>
            </a:r>
            <a:r>
              <a:rPr lang="it-IT" sz="2400" b="1" dirty="0"/>
              <a:t> </a:t>
            </a:r>
            <a:r>
              <a:rPr lang="it-IT" sz="2400" b="1" dirty="0" err="1"/>
              <a:t>soil</a:t>
            </a:r>
            <a:r>
              <a:rPr lang="it-IT" sz="2400" b="1" dirty="0"/>
              <a:t> (EP) with </a:t>
            </a:r>
            <a:r>
              <a:rPr lang="it-IT" sz="2400" b="1" dirty="0" err="1"/>
              <a:t>Mohr</a:t>
            </a:r>
            <a:r>
              <a:rPr lang="it-IT" sz="2400" b="1" dirty="0"/>
              <a:t>-Coulomb failure </a:t>
            </a:r>
            <a:r>
              <a:rPr lang="it-IT" sz="2400" b="1" dirty="0" err="1"/>
              <a:t>criterion</a:t>
            </a:r>
            <a:endParaRPr lang="en-GB" sz="2400" b="1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77AE9A0-DE69-4EE4-8696-8FAD02442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65293"/>
              </p:ext>
            </p:extLst>
          </p:nvPr>
        </p:nvGraphicFramePr>
        <p:xfrm>
          <a:off x="6419653" y="1332932"/>
          <a:ext cx="4166647" cy="167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39505">
                  <a:extLst>
                    <a:ext uri="{9D8B030D-6E8A-4147-A177-3AD203B41FA5}">
                      <a16:colId xmlns:a16="http://schemas.microsoft.com/office/drawing/2014/main" val="3785889019"/>
                    </a:ext>
                  </a:extLst>
                </a:gridCol>
                <a:gridCol w="480767">
                  <a:extLst>
                    <a:ext uri="{9D8B030D-6E8A-4147-A177-3AD203B41FA5}">
                      <a16:colId xmlns:a16="http://schemas.microsoft.com/office/drawing/2014/main" val="1874547257"/>
                    </a:ext>
                  </a:extLst>
                </a:gridCol>
                <a:gridCol w="1046375">
                  <a:extLst>
                    <a:ext uri="{9D8B030D-6E8A-4147-A177-3AD203B41FA5}">
                      <a16:colId xmlns:a16="http://schemas.microsoft.com/office/drawing/2014/main" val="1584870718"/>
                    </a:ext>
                  </a:extLst>
                </a:gridCol>
              </a:tblGrid>
              <a:tr h="222524">
                <a:tc>
                  <a:txBody>
                    <a:bodyPr/>
                    <a:lstStyle/>
                    <a:p>
                      <a:r>
                        <a:rPr lang="it-IT" sz="1600" dirty="0"/>
                        <a:t>Young </a:t>
                      </a:r>
                      <a:r>
                        <a:rPr lang="it-IT" sz="1600" dirty="0" err="1"/>
                        <a:t>Modulus</a:t>
                      </a:r>
                      <a:r>
                        <a:rPr lang="it-IT" sz="1600" dirty="0"/>
                        <a:t> [</a:t>
                      </a:r>
                      <a:r>
                        <a:rPr lang="it-IT" sz="1600" dirty="0" err="1"/>
                        <a:t>kPa</a:t>
                      </a:r>
                      <a:r>
                        <a:rPr lang="it-IT" sz="1600" dirty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30 000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61663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r>
                        <a:rPr lang="it-IT" sz="1600" dirty="0" err="1"/>
                        <a:t>Poisson’s</a:t>
                      </a:r>
                      <a:r>
                        <a:rPr lang="it-IT" sz="1600" dirty="0"/>
                        <a:t> ratio [-]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Symbol" panose="05050102010706020507" pitchFamily="18" charset="2"/>
                        </a:rPr>
                        <a:t>n</a:t>
                      </a:r>
                      <a:endParaRPr lang="en-GB" sz="16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0.3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89872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r>
                        <a:rPr lang="it-IT" sz="1600" dirty="0" err="1"/>
                        <a:t>Friction</a:t>
                      </a:r>
                      <a:r>
                        <a:rPr lang="it-IT" sz="1600" dirty="0"/>
                        <a:t> angle [°]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Symbol" panose="05050102010706020507" pitchFamily="18" charset="2"/>
                        </a:rPr>
                        <a:t>j</a:t>
                      </a:r>
                      <a:endParaRPr lang="en-GB" sz="16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35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011212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r>
                        <a:rPr lang="it-IT" sz="1600" dirty="0"/>
                        <a:t>Foundation </a:t>
                      </a:r>
                      <a:r>
                        <a:rPr lang="it-IT" sz="1600" dirty="0" err="1"/>
                        <a:t>width</a:t>
                      </a:r>
                      <a:r>
                        <a:rPr lang="it-IT" sz="1600" dirty="0"/>
                        <a:t> [m]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240809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r>
                        <a:rPr lang="it-IT" sz="1600" dirty="0" err="1"/>
                        <a:t>Load</a:t>
                      </a:r>
                      <a:r>
                        <a:rPr lang="it-IT" sz="1600" dirty="0"/>
                        <a:t> [</a:t>
                      </a:r>
                      <a:r>
                        <a:rPr lang="it-IT" sz="1600" dirty="0" err="1"/>
                        <a:t>kPa</a:t>
                      </a:r>
                      <a:r>
                        <a:rPr lang="it-IT" sz="1600" dirty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+mn-lt"/>
                          <a:cs typeface="Arial" panose="020B0604020202020204" pitchFamily="34" charset="0"/>
                        </a:rPr>
                        <a:t>q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100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1727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211D2F-0FC9-4459-8CBB-4E5E4CC4D8EF}"/>
              </a:ext>
            </a:extLst>
          </p:cNvPr>
          <p:cNvSpPr txBox="1"/>
          <p:nvPr/>
        </p:nvSpPr>
        <p:spPr>
          <a:xfrm>
            <a:off x="339366" y="5464576"/>
            <a:ext cx="515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Contour</a:t>
            </a:r>
            <a:r>
              <a:rPr lang="it-IT" dirty="0"/>
              <a:t> of </a:t>
            </a:r>
            <a:r>
              <a:rPr lang="it-IT" dirty="0" err="1"/>
              <a:t>vertical</a:t>
            </a:r>
            <a:r>
              <a:rPr lang="it-IT" dirty="0"/>
              <a:t> </a:t>
            </a:r>
            <a:r>
              <a:rPr lang="it-IT" dirty="0" err="1"/>
              <a:t>displacement</a:t>
            </a:r>
            <a:r>
              <a:rPr lang="it-IT" dirty="0"/>
              <a:t> in FEM </a:t>
            </a:r>
            <a:r>
              <a:rPr lang="it-IT" dirty="0" err="1"/>
              <a:t>analysis</a:t>
            </a:r>
            <a:r>
              <a:rPr lang="it-IT" dirty="0"/>
              <a:t>.</a:t>
            </a:r>
          </a:p>
          <a:p>
            <a:r>
              <a:rPr lang="it-IT" dirty="0"/>
              <a:t>LE and EP are </a:t>
            </a:r>
            <a:r>
              <a:rPr lang="it-IT" dirty="0" err="1"/>
              <a:t>identical</a:t>
            </a:r>
            <a:r>
              <a:rPr lang="it-IT" dirty="0"/>
              <a:t>!</a:t>
            </a:r>
          </a:p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911ECA-A91C-4A98-A4A8-78BF9D4AD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35954" y="4047050"/>
            <a:ext cx="801084" cy="74426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4DA8C97-B3E4-47B3-8581-30C1F18D356F}"/>
              </a:ext>
            </a:extLst>
          </p:cNvPr>
          <p:cNvSpPr txBox="1"/>
          <p:nvPr/>
        </p:nvSpPr>
        <p:spPr>
          <a:xfrm>
            <a:off x="7020150" y="4810739"/>
            <a:ext cx="15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Surprised</a:t>
            </a:r>
            <a:r>
              <a:rPr lang="it-IT" dirty="0"/>
              <a:t>?</a:t>
            </a: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89E9EE-15C8-47D2-ABE4-1F0DABF2152F}"/>
              </a:ext>
            </a:extLst>
          </p:cNvPr>
          <p:cNvSpPr txBox="1"/>
          <p:nvPr/>
        </p:nvSpPr>
        <p:spPr>
          <a:xfrm>
            <a:off x="6419653" y="998380"/>
            <a:ext cx="416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Medium dense </a:t>
            </a:r>
            <a:r>
              <a:rPr lang="it-IT" dirty="0" err="1"/>
              <a:t>sand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1DB6117-D8DD-4147-A6D2-2BFEDFC98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48" y="998380"/>
            <a:ext cx="5444097" cy="4592733"/>
          </a:xfrm>
          <a:prstGeom prst="rect">
            <a:avLst/>
          </a:prstGeom>
        </p:spPr>
      </p:pic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EA60B49-30C0-441B-9C39-BCB24DA9A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79442"/>
              </p:ext>
            </p:extLst>
          </p:nvPr>
        </p:nvGraphicFramePr>
        <p:xfrm>
          <a:off x="5912500" y="3468713"/>
          <a:ext cx="5180952" cy="245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lot" r:id="rId6" imgW="2042140" imgH="967713" progId="Grapher.Document">
                  <p:embed/>
                </p:oleObj>
              </mc:Choice>
              <mc:Fallback>
                <p:oleObj name="Plot" r:id="rId6" imgW="2042140" imgH="967713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2500" y="3468713"/>
                        <a:ext cx="5180952" cy="245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6086DB6-F681-430E-8B6B-71ABA0C3AB6C}"/>
              </a:ext>
            </a:extLst>
          </p:cNvPr>
          <p:cNvSpPr txBox="1"/>
          <p:nvPr/>
        </p:nvSpPr>
        <p:spPr>
          <a:xfrm>
            <a:off x="6609045" y="3222149"/>
            <a:ext cx="397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Vertical </a:t>
            </a:r>
            <a:r>
              <a:rPr lang="it-IT" sz="1400" b="1" dirty="0" err="1"/>
              <a:t>displacement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</a:t>
            </a:r>
            <a:r>
              <a:rPr lang="it-IT" sz="1400" b="1" dirty="0" err="1"/>
              <a:t>surface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26623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529508-0B4D-46F1-B681-F1AD6A5C62DE}"/>
              </a:ext>
            </a:extLst>
          </p:cNvPr>
          <p:cNvSpPr txBox="1"/>
          <p:nvPr/>
        </p:nvSpPr>
        <p:spPr>
          <a:xfrm>
            <a:off x="122548" y="103560"/>
            <a:ext cx="1149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Vertical </a:t>
            </a:r>
            <a:r>
              <a:rPr lang="it-IT" sz="2400" b="1" dirty="0" err="1"/>
              <a:t>displacement</a:t>
            </a:r>
            <a:r>
              <a:rPr lang="it-IT" sz="2400" b="1" dirty="0"/>
              <a:t>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r>
              <a:rPr lang="it-IT" sz="2400" b="1" dirty="0"/>
              <a:t> on </a:t>
            </a:r>
            <a:r>
              <a:rPr lang="it-IT" sz="2400" b="1" dirty="0" err="1"/>
              <a:t>clay</a:t>
            </a:r>
            <a:r>
              <a:rPr lang="it-IT" sz="2400" b="1" dirty="0"/>
              <a:t>: application of </a:t>
            </a:r>
            <a:r>
              <a:rPr lang="it-IT" sz="2400" b="1" dirty="0" err="1"/>
              <a:t>Modified</a:t>
            </a:r>
            <a:r>
              <a:rPr lang="it-IT" sz="2400" b="1" dirty="0"/>
              <a:t> </a:t>
            </a:r>
            <a:r>
              <a:rPr lang="it-IT" sz="2400" b="1" dirty="0" err="1"/>
              <a:t>Cam</a:t>
            </a:r>
            <a:r>
              <a:rPr lang="it-IT" sz="2400" b="1" dirty="0"/>
              <a:t> Clay Model (MCC) – </a:t>
            </a:r>
            <a:r>
              <a:rPr lang="it-IT" sz="2400" b="1" dirty="0" err="1"/>
              <a:t>load</a:t>
            </a:r>
            <a:r>
              <a:rPr lang="it-IT" sz="2400" b="1" dirty="0"/>
              <a:t> on the </a:t>
            </a:r>
            <a:r>
              <a:rPr lang="it-IT" sz="2400" b="1" dirty="0" err="1"/>
              <a:t>surface</a:t>
            </a:r>
            <a:endParaRPr lang="en-GB" sz="2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90743E0-2D9F-4A74-BD84-7914BDFE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2" y="1126627"/>
            <a:ext cx="6603200" cy="5486276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36CFD84-3F92-43E2-BB2D-F38A61F91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24265"/>
              </p:ext>
            </p:extLst>
          </p:nvPr>
        </p:nvGraphicFramePr>
        <p:xfrm>
          <a:off x="1098747" y="2812416"/>
          <a:ext cx="5320906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7501">
                  <a:extLst>
                    <a:ext uri="{9D8B030D-6E8A-4147-A177-3AD203B41FA5}">
                      <a16:colId xmlns:a16="http://schemas.microsoft.com/office/drawing/2014/main" val="747903263"/>
                    </a:ext>
                  </a:extLst>
                </a:gridCol>
                <a:gridCol w="654024">
                  <a:extLst>
                    <a:ext uri="{9D8B030D-6E8A-4147-A177-3AD203B41FA5}">
                      <a16:colId xmlns:a16="http://schemas.microsoft.com/office/drawing/2014/main" val="4209379759"/>
                    </a:ext>
                  </a:extLst>
                </a:gridCol>
                <a:gridCol w="849381">
                  <a:extLst>
                    <a:ext uri="{9D8B030D-6E8A-4147-A177-3AD203B41FA5}">
                      <a16:colId xmlns:a16="http://schemas.microsoft.com/office/drawing/2014/main" val="1553711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Initial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void</a:t>
                      </a:r>
                      <a:r>
                        <a:rPr lang="it-IT" dirty="0"/>
                        <a:t> ratio [-]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</a:t>
                      </a:r>
                      <a:r>
                        <a:rPr lang="it-IT" baseline="-25000" dirty="0"/>
                        <a:t>0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20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Overconsolidatio</a:t>
                      </a:r>
                      <a:r>
                        <a:rPr lang="it-IT" dirty="0"/>
                        <a:t> Ratio [-]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OCR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55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Poisson ratio [-]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Symbol" panose="05050102010706020507" pitchFamily="18" charset="2"/>
                        </a:rPr>
                        <a:t>n</a:t>
                      </a:r>
                      <a:endParaRPr lang="en-GB" sz="16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0.3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70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Slope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critical</a:t>
                      </a:r>
                      <a:r>
                        <a:rPr lang="it-IT" dirty="0"/>
                        <a:t> state line [-]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Symbol" panose="05050102010706020507" pitchFamily="18" charset="2"/>
                        </a:rPr>
                        <a:t>l</a:t>
                      </a:r>
                      <a:endParaRPr lang="en-GB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0.32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56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Slope</a:t>
                      </a:r>
                      <a:r>
                        <a:rPr lang="it-IT" dirty="0"/>
                        <a:t> of loading </a:t>
                      </a:r>
                      <a:r>
                        <a:rPr lang="it-IT" dirty="0" err="1"/>
                        <a:t>reloading</a:t>
                      </a:r>
                      <a:r>
                        <a:rPr lang="it-IT" dirty="0"/>
                        <a:t> line [-]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Symbol" panose="05050102010706020507" pitchFamily="18" charset="2"/>
                        </a:rPr>
                        <a:t>k</a:t>
                      </a:r>
                      <a:endParaRPr lang="en-GB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0.07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30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Unit </a:t>
                      </a:r>
                      <a:r>
                        <a:rPr lang="it-IT" dirty="0" err="1"/>
                        <a:t>weigth</a:t>
                      </a:r>
                      <a:r>
                        <a:rPr lang="it-IT" dirty="0"/>
                        <a:t> [</a:t>
                      </a:r>
                      <a:r>
                        <a:rPr lang="it-IT" dirty="0" err="1"/>
                        <a:t>kN</a:t>
                      </a:r>
                      <a:r>
                        <a:rPr lang="it-IT" dirty="0"/>
                        <a:t>/m</a:t>
                      </a:r>
                      <a:r>
                        <a:rPr lang="it-IT" baseline="30000" dirty="0"/>
                        <a:t>3</a:t>
                      </a:r>
                      <a:r>
                        <a:rPr lang="it-IT" dirty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Symbol" panose="05050102010706020507" pitchFamily="18" charset="2"/>
                        </a:rPr>
                        <a:t>g</a:t>
                      </a:r>
                      <a:endParaRPr lang="en-GB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Friction</a:t>
                      </a:r>
                      <a:r>
                        <a:rPr lang="it-IT" dirty="0"/>
                        <a:t> angle [°]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Symbol" panose="05050102010706020507" pitchFamily="18" charset="2"/>
                        </a:rPr>
                        <a:t>j</a:t>
                      </a:r>
                      <a:endParaRPr lang="en-GB" sz="16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28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972800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8CB32C-ED67-4934-B062-8BAE81E28C5B}"/>
              </a:ext>
            </a:extLst>
          </p:cNvPr>
          <p:cNvSpPr txBox="1"/>
          <p:nvPr/>
        </p:nvSpPr>
        <p:spPr>
          <a:xfrm>
            <a:off x="1098746" y="2443084"/>
            <a:ext cx="499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Material</a:t>
            </a:r>
            <a:r>
              <a:rPr lang="it-IT" b="1" dirty="0"/>
              <a:t> </a:t>
            </a:r>
            <a:r>
              <a:rPr lang="it-IT" b="1" dirty="0" err="1"/>
              <a:t>parameters</a:t>
            </a:r>
            <a:endParaRPr lang="en-GB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44D53D-986B-439A-BAE0-329439993E5A}"/>
              </a:ext>
            </a:extLst>
          </p:cNvPr>
          <p:cNvSpPr txBox="1"/>
          <p:nvPr/>
        </p:nvSpPr>
        <p:spPr>
          <a:xfrm>
            <a:off x="7503736" y="1206631"/>
            <a:ext cx="411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Load</a:t>
            </a:r>
            <a:r>
              <a:rPr lang="it-IT" dirty="0"/>
              <a:t> q=100kPa </a:t>
            </a:r>
            <a:r>
              <a:rPr lang="it-IT" dirty="0" err="1"/>
              <a:t>applied</a:t>
            </a:r>
            <a:r>
              <a:rPr lang="it-IT" dirty="0"/>
              <a:t> on the </a:t>
            </a:r>
            <a:r>
              <a:rPr lang="it-IT" dirty="0" err="1"/>
              <a:t>surface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282863-456D-497E-A5BC-CA58C8F73BA3}"/>
              </a:ext>
            </a:extLst>
          </p:cNvPr>
          <p:cNvSpPr txBox="1"/>
          <p:nvPr/>
        </p:nvSpPr>
        <p:spPr>
          <a:xfrm>
            <a:off x="7607431" y="1772239"/>
            <a:ext cx="360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simulation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converge!</a:t>
            </a:r>
          </a:p>
        </p:txBody>
      </p:sp>
    </p:spTree>
    <p:extLst>
      <p:ext uri="{BB962C8B-B14F-4D97-AF65-F5344CB8AC3E}">
        <p14:creationId xmlns:p14="http://schemas.microsoft.com/office/powerpoint/2010/main" val="410748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1112411-8A1B-4933-ADE9-F3AB2CE8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120" y="3111240"/>
            <a:ext cx="4318547" cy="3643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3228CF9-F96D-456E-BA90-88F2AE9A5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35" y="2629310"/>
            <a:ext cx="4482792" cy="364346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F05B5C-7F70-43E4-B4FA-6116CA6CF0CF}"/>
              </a:ext>
            </a:extLst>
          </p:cNvPr>
          <p:cNvSpPr txBox="1"/>
          <p:nvPr/>
        </p:nvSpPr>
        <p:spPr>
          <a:xfrm>
            <a:off x="122548" y="103560"/>
            <a:ext cx="1149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Vertical </a:t>
            </a:r>
            <a:r>
              <a:rPr lang="it-IT" sz="2400" b="1" dirty="0" err="1"/>
              <a:t>displacement</a:t>
            </a:r>
            <a:r>
              <a:rPr lang="it-IT" sz="2400" b="1" dirty="0"/>
              <a:t> due to a </a:t>
            </a:r>
            <a:r>
              <a:rPr lang="it-IT" sz="2400" b="1" dirty="0" err="1"/>
              <a:t>uniform</a:t>
            </a:r>
            <a:r>
              <a:rPr lang="it-IT" sz="2400" b="1" dirty="0"/>
              <a:t> strip </a:t>
            </a:r>
            <a:r>
              <a:rPr lang="it-IT" sz="2400" b="1" dirty="0" err="1"/>
              <a:t>load</a:t>
            </a:r>
            <a:r>
              <a:rPr lang="it-IT" sz="2400" b="1" dirty="0"/>
              <a:t> on </a:t>
            </a:r>
            <a:r>
              <a:rPr lang="it-IT" sz="2400" b="1" dirty="0" err="1"/>
              <a:t>clay</a:t>
            </a:r>
            <a:r>
              <a:rPr lang="it-IT" sz="2400" b="1" dirty="0"/>
              <a:t>: application of </a:t>
            </a:r>
            <a:r>
              <a:rPr lang="it-IT" sz="2400" b="1" dirty="0" err="1"/>
              <a:t>Modified</a:t>
            </a:r>
            <a:r>
              <a:rPr lang="it-IT" sz="2400" b="1" dirty="0"/>
              <a:t> </a:t>
            </a:r>
            <a:r>
              <a:rPr lang="it-IT" sz="2400" b="1" dirty="0" err="1"/>
              <a:t>Cam</a:t>
            </a:r>
            <a:r>
              <a:rPr lang="it-IT" sz="2400" b="1" dirty="0"/>
              <a:t> Clay Model (MCC) – </a:t>
            </a:r>
            <a:r>
              <a:rPr lang="it-IT" sz="2400" b="1" dirty="0" err="1"/>
              <a:t>load</a:t>
            </a:r>
            <a:r>
              <a:rPr lang="it-IT" sz="2400" b="1" dirty="0"/>
              <a:t> on a small </a:t>
            </a:r>
            <a:r>
              <a:rPr lang="it-IT" sz="2400" b="1" dirty="0" err="1"/>
              <a:t>excavation</a:t>
            </a:r>
            <a:endParaRPr lang="en-GB" sz="2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294F56-05C9-4ECD-81D8-F359E81A64CA}"/>
              </a:ext>
            </a:extLst>
          </p:cNvPr>
          <p:cNvSpPr txBox="1"/>
          <p:nvPr/>
        </p:nvSpPr>
        <p:spPr>
          <a:xfrm>
            <a:off x="434668" y="1157972"/>
            <a:ext cx="3572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Calculation</a:t>
            </a:r>
            <a:r>
              <a:rPr lang="it-IT" dirty="0"/>
              <a:t> steps: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Generation of in-situ </a:t>
            </a:r>
            <a:r>
              <a:rPr lang="it-IT" dirty="0" err="1"/>
              <a:t>stresses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B613BF-3D79-483E-B9D8-21F25374A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47" y="1806795"/>
            <a:ext cx="4482791" cy="364346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D31F31D-6DD2-4284-B2F8-620476331142}"/>
              </a:ext>
            </a:extLst>
          </p:cNvPr>
          <p:cNvSpPr/>
          <p:nvPr/>
        </p:nvSpPr>
        <p:spPr>
          <a:xfrm>
            <a:off x="4567018" y="2170458"/>
            <a:ext cx="3511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2. Small </a:t>
            </a:r>
            <a:r>
              <a:rPr lang="it-IT" dirty="0" err="1"/>
              <a:t>excavation</a:t>
            </a:r>
            <a:r>
              <a:rPr lang="it-IT" dirty="0"/>
              <a:t> (0.5m)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3BC8D2F-5596-43CD-85B9-9BDF7FC106B6}"/>
              </a:ext>
            </a:extLst>
          </p:cNvPr>
          <p:cNvSpPr/>
          <p:nvPr/>
        </p:nvSpPr>
        <p:spPr>
          <a:xfrm>
            <a:off x="8399645" y="2629310"/>
            <a:ext cx="195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3. </a:t>
            </a:r>
            <a:r>
              <a:rPr lang="it-IT" dirty="0" err="1"/>
              <a:t>Load</a:t>
            </a:r>
            <a:r>
              <a:rPr lang="it-IT" dirty="0"/>
              <a:t> application</a:t>
            </a:r>
            <a:endParaRPr lang="en-GB" dirty="0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B9F0215E-3BF8-4C08-A56F-A09B7944D1D6}"/>
              </a:ext>
            </a:extLst>
          </p:cNvPr>
          <p:cNvSpPr/>
          <p:nvPr/>
        </p:nvSpPr>
        <p:spPr>
          <a:xfrm>
            <a:off x="9784394" y="3127570"/>
            <a:ext cx="179737" cy="200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13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540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Tema di Office</vt:lpstr>
      <vt:lpstr>Plot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44</cp:revision>
  <dcterms:created xsi:type="dcterms:W3CDTF">2025-02-18T12:32:09Z</dcterms:created>
  <dcterms:modified xsi:type="dcterms:W3CDTF">2025-04-15T12:26:06Z</dcterms:modified>
</cp:coreProperties>
</file>