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2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B1D8-624D-4C7E-4056-696FC6DB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28C45-1D44-40AD-1282-FB7F48885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7202-4114-0D27-0D1F-E946060D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6ABBF-8000-6E88-4EFA-D48725E6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5C99D-22AB-643A-62F8-9116EE2D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4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179D-31B1-87BA-FA32-83E190CC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EDA01-AC90-F3C9-537B-D7ED4D546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F17B-7BB2-0992-7845-239B0E73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A42E5-089F-7918-1829-E7A71083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FD313-AC61-516D-82C7-517850D2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69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BD0A4F-C79C-2B31-C4F8-386D5763A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C686B-6C14-F7D4-3609-286AE2BD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6D635-34B6-F259-68ED-F881AC83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79713-72F8-2209-A351-F62059F2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65255-76CE-6E1A-80CF-C4291582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3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182C-FC8E-2BA3-7D96-74AEB713B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D65C8-ED7C-922C-967B-CF2006EC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25A6D-4A21-D340-1573-52E2C49B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99603-8EEF-B8EE-A235-A65531C3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0CC83-0E8C-B771-71E8-F8DB16EC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8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B00D-B03A-3D1F-A2B1-CE662485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FEBA0-AFAF-67DF-20DA-B2050F21C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0A70-ED3F-7CF5-640C-2635C010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F6B70-448A-A507-C979-AE7E0C0A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2842-34D4-A87E-E0BF-5E5ED18E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2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747A-8250-01FD-6E2A-832370C7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E061-5E91-6982-0A9D-36C5D7895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B6593-4163-18E4-4CCC-40FB89611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5222-769F-0177-D322-A51E7D84F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AB016-582E-4291-D85D-16D54D4B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27AE1-C60A-B967-4B29-DC9276D6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4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AF12-0AB5-1DE8-FBFE-A694CF27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643B0-B766-74AA-A9FB-A5146BCB3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4459F-804B-2060-3EED-59D233E51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9B737-1EDB-3A31-A62B-70DEB76AE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691B0-AA94-6119-DFB5-67EB9AD1E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2B079-9EF2-8479-1A7F-67CCD276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35AEC-8C0B-4853-4080-471CE07B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0173A-6399-4E3A-D58B-17714A14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8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CF02-9555-938C-A5C7-7FA3BE4A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7F507-E586-643A-3FE2-2639E6FD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877C8-A065-CAF7-EB1D-1CAD0E5A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72BE7-7E77-A24A-995F-C91C638A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4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837DD-262D-DB1B-D191-9277C56B7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B6D47-C828-FDD9-75A4-C9673395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31325-E183-6CB3-DE2A-3A49F048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7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249E9-8B4C-A00F-2B8D-C4D835DD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2F98C-2222-B549-A6BE-36BBBDB8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75FC9-AF34-9FED-D190-093C0DF44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47B41-E82D-E0BB-0EE7-130C98B4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27F40-46E3-2A61-6325-655F40538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D13B4-7478-A045-BD93-64EBF17D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12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B969-B55C-EF4A-65C0-F876D864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48D0C-7197-CB44-ACC3-A9EAE301D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F931E-7956-CEC1-D62A-627EAFB36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F2D2A-DD10-9446-84C9-D01C2BBB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13745-4BD9-A8E6-541E-B61DC9C1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F9D6B-995B-830D-8165-2DFB88B2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9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886E4-BF02-0733-2B3B-0DF7D0F9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E3EAD-F6F7-994D-BE0D-BDE510BC9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80A93-0F9E-0EDE-9DDA-3583B875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1C0B-C8CF-47C8-B664-96048C57A4FD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2A576-36DF-DDFA-CB6C-A6BB08808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CCA78-89BB-A7C2-48A7-0DFA81560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A8B6E-5D01-426D-B44C-BD80933C67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9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6165-0D8D-1F5C-3A9B-1D1198566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Design and build </a:t>
            </a:r>
            <a:br>
              <a:rPr lang="en-GB" dirty="0"/>
            </a:br>
            <a:r>
              <a:rPr lang="en-GB" dirty="0"/>
              <a:t>– Retaining Wall Competition</a:t>
            </a:r>
          </a:p>
        </p:txBody>
      </p:sp>
    </p:spTree>
    <p:extLst>
      <p:ext uri="{BB962C8B-B14F-4D97-AF65-F5344CB8AC3E}">
        <p14:creationId xmlns:p14="http://schemas.microsoft.com/office/powerpoint/2010/main" val="4255684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3 – During testing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AD2445-F83C-2708-DA52-8DFC03319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85" y="1690688"/>
            <a:ext cx="3276301" cy="43513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AF02D-DB40-430A-3949-6FD7AB24D914}"/>
              </a:ext>
            </a:extLst>
          </p:cNvPr>
          <p:cNvSpPr txBox="1"/>
          <p:nvPr/>
        </p:nvSpPr>
        <p:spPr>
          <a:xfrm>
            <a:off x="4856813" y="1690688"/>
            <a:ext cx="6378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Plenty of soil spillage at the front as a result of poor workmanship (by lecturer and technician)</a:t>
            </a:r>
          </a:p>
          <a:p>
            <a:endParaRPr lang="en-GB" sz="2800" dirty="0"/>
          </a:p>
          <a:p>
            <a:r>
              <a:rPr lang="en-GB" sz="2800" dirty="0"/>
              <a:t>Clearly a very flexible wall, but still maintained 40 kg (see next slide for test)</a:t>
            </a:r>
          </a:p>
        </p:txBody>
      </p:sp>
    </p:spTree>
    <p:extLst>
      <p:ext uri="{BB962C8B-B14F-4D97-AF65-F5344CB8AC3E}">
        <p14:creationId xmlns:p14="http://schemas.microsoft.com/office/powerpoint/2010/main" val="350921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3 - Testing</a:t>
            </a:r>
          </a:p>
        </p:txBody>
      </p:sp>
      <p:pic>
        <p:nvPicPr>
          <p:cNvPr id="6" name="Media2_compressed">
            <a:hlinkClick r:id="" action="ppaction://media"/>
            <a:extLst>
              <a:ext uri="{FF2B5EF4-FFF2-40B4-BE49-F238E27FC236}">
                <a16:creationId xmlns:a16="http://schemas.microsoft.com/office/drawing/2014/main" id="{68DF7E34-4257-BF33-B301-40DAB684F6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2977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EC2-DBC8-C64E-9B1F-B987D896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8A55E-6A09-3B84-9832-1EB4D8D14078}"/>
              </a:ext>
            </a:extLst>
          </p:cNvPr>
          <p:cNvSpPr txBox="1"/>
          <p:nvPr/>
        </p:nvSpPr>
        <p:spPr>
          <a:xfrm>
            <a:off x="4206240" y="1360630"/>
            <a:ext cx="70228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Facing panel:</a:t>
            </a:r>
          </a:p>
          <a:p>
            <a:r>
              <a:rPr lang="en-GB" sz="2800" dirty="0"/>
              <a:t>Gabion wall made of square chicken wire filled with marshmallows</a:t>
            </a:r>
          </a:p>
          <a:p>
            <a:endParaRPr lang="en-GB" sz="2800" dirty="0"/>
          </a:p>
          <a:p>
            <a:r>
              <a:rPr lang="en-GB" sz="2800" u="sng" dirty="0"/>
              <a:t>Nails/reinforcements:</a:t>
            </a:r>
          </a:p>
          <a:p>
            <a:r>
              <a:rPr lang="en-GB" sz="2800" dirty="0"/>
              <a:t>1 mm diameter wire</a:t>
            </a:r>
          </a:p>
          <a:p>
            <a:endParaRPr lang="en-GB" sz="2800" dirty="0"/>
          </a:p>
          <a:p>
            <a:r>
              <a:rPr lang="en-GB" sz="2800" dirty="0"/>
              <a:t>Note: Very similar to Wall No. 3. We used the same marshmallows and wireframe. This affected the testing. Wall failed before loading (see video)</a:t>
            </a:r>
          </a:p>
        </p:txBody>
      </p:sp>
    </p:spTree>
    <p:extLst>
      <p:ext uri="{BB962C8B-B14F-4D97-AF65-F5344CB8AC3E}">
        <p14:creationId xmlns:p14="http://schemas.microsoft.com/office/powerpoint/2010/main" val="285786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4 - Testing</a:t>
            </a:r>
          </a:p>
        </p:txBody>
      </p:sp>
      <p:pic>
        <p:nvPicPr>
          <p:cNvPr id="5" name="Media1_compressed">
            <a:hlinkClick r:id="" action="ppaction://media"/>
            <a:extLst>
              <a:ext uri="{FF2B5EF4-FFF2-40B4-BE49-F238E27FC236}">
                <a16:creationId xmlns:a16="http://schemas.microsoft.com/office/drawing/2014/main" id="{6E84A189-B3A3-8147-A54E-42893AF189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337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EC2-DBC8-C64E-9B1F-B987D896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8A55E-6A09-3B84-9832-1EB4D8D14078}"/>
              </a:ext>
            </a:extLst>
          </p:cNvPr>
          <p:cNvSpPr txBox="1"/>
          <p:nvPr/>
        </p:nvSpPr>
        <p:spPr>
          <a:xfrm>
            <a:off x="6934401" y="1360630"/>
            <a:ext cx="42946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Facing panel:</a:t>
            </a:r>
          </a:p>
          <a:p>
            <a:r>
              <a:rPr lang="en-GB" sz="2800" dirty="0"/>
              <a:t>Lego pieces</a:t>
            </a:r>
          </a:p>
          <a:p>
            <a:endParaRPr lang="en-GB" sz="2800" dirty="0"/>
          </a:p>
          <a:p>
            <a:r>
              <a:rPr lang="en-GB" sz="2800" u="sng" dirty="0"/>
              <a:t>Nails/reinforcements:</a:t>
            </a:r>
          </a:p>
          <a:p>
            <a:r>
              <a:rPr lang="en-GB" sz="2800" dirty="0"/>
              <a:t>Anti-slip rug underlay</a:t>
            </a:r>
          </a:p>
          <a:p>
            <a:endParaRPr lang="en-GB" sz="2800" dirty="0"/>
          </a:p>
          <a:p>
            <a:r>
              <a:rPr lang="en-GB" sz="2800" dirty="0"/>
              <a:t>Testing of this wall was not possible. Number of Lego pieces specified by students was much less than actually required!</a:t>
            </a:r>
          </a:p>
          <a:p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97608-535D-139F-7646-FE4DBAA2CB69}"/>
              </a:ext>
            </a:extLst>
          </p:cNvPr>
          <p:cNvSpPr txBox="1"/>
          <p:nvPr/>
        </p:nvSpPr>
        <p:spPr>
          <a:xfrm>
            <a:off x="1426617" y="5846017"/>
            <a:ext cx="373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Construction stage</a:t>
            </a:r>
          </a:p>
          <a:p>
            <a:endParaRPr lang="en-GB" sz="2800" dirty="0"/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8018ACB-8FA6-008D-E7A7-AFE30ECD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11" y="1548299"/>
            <a:ext cx="3276301" cy="4351338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2A035E-E711-DB7D-D1FC-01BCECFE692B}"/>
              </a:ext>
            </a:extLst>
          </p:cNvPr>
          <p:cNvCxnSpPr>
            <a:cxnSpLocks/>
          </p:cNvCxnSpPr>
          <p:nvPr/>
        </p:nvCxnSpPr>
        <p:spPr>
          <a:xfrm flipH="1">
            <a:off x="3067665" y="3113080"/>
            <a:ext cx="3682382" cy="219662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73A2C-CB5E-1A80-286B-78E6D01D0FA1}"/>
              </a:ext>
            </a:extLst>
          </p:cNvPr>
          <p:cNvCxnSpPr>
            <a:cxnSpLocks/>
          </p:cNvCxnSpPr>
          <p:nvPr/>
        </p:nvCxnSpPr>
        <p:spPr>
          <a:xfrm flipH="1">
            <a:off x="3563210" y="1746612"/>
            <a:ext cx="3371191" cy="10732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17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EC2-DBC8-C64E-9B1F-B987D896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1</a:t>
            </a:r>
          </a:p>
        </p:txBody>
      </p:sp>
      <p:pic>
        <p:nvPicPr>
          <p:cNvPr id="5" name="Content Placeholder 4" descr="A picture containing person, cutting&#10;&#10;Description automatically generated">
            <a:extLst>
              <a:ext uri="{FF2B5EF4-FFF2-40B4-BE49-F238E27FC236}">
                <a16:creationId xmlns:a16="http://schemas.microsoft.com/office/drawing/2014/main" id="{87B89E51-D740-03CE-FD80-9C5D0190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04" y="2078596"/>
            <a:ext cx="5287848" cy="35137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18A55E-6A09-3B84-9832-1EB4D8D14078}"/>
              </a:ext>
            </a:extLst>
          </p:cNvPr>
          <p:cNvSpPr txBox="1"/>
          <p:nvPr/>
        </p:nvSpPr>
        <p:spPr>
          <a:xfrm>
            <a:off x="7022892" y="2139345"/>
            <a:ext cx="42946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Facing panel:</a:t>
            </a:r>
          </a:p>
          <a:p>
            <a:r>
              <a:rPr lang="en-GB" sz="2800" dirty="0"/>
              <a:t>Plywood, 5 mm thickness</a:t>
            </a:r>
          </a:p>
          <a:p>
            <a:endParaRPr lang="en-GB" sz="2800" dirty="0"/>
          </a:p>
          <a:p>
            <a:r>
              <a:rPr lang="en-GB" sz="2800" u="sng" dirty="0"/>
              <a:t>Nails/reinforcements:</a:t>
            </a:r>
          </a:p>
          <a:p>
            <a:r>
              <a:rPr lang="en-GB" sz="2800" dirty="0"/>
              <a:t>8 mm diameter, 20 cm length timber screws</a:t>
            </a:r>
          </a:p>
          <a:p>
            <a:r>
              <a:rPr lang="en-GB" sz="2800" dirty="0"/>
              <a:t>(11 across three levels, less than specified because no more of these were available)</a:t>
            </a:r>
          </a:p>
          <a:p>
            <a:endParaRPr lang="en-GB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437929-51E7-0E16-A44C-7CAEDAED91E1}"/>
              </a:ext>
            </a:extLst>
          </p:cNvPr>
          <p:cNvCxnSpPr/>
          <p:nvPr/>
        </p:nvCxnSpPr>
        <p:spPr>
          <a:xfrm flipH="1">
            <a:off x="5014210" y="2840636"/>
            <a:ext cx="2008682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2A035E-E711-DB7D-D1FC-01BCECFE692B}"/>
              </a:ext>
            </a:extLst>
          </p:cNvPr>
          <p:cNvCxnSpPr>
            <a:cxnSpLocks/>
          </p:cNvCxnSpPr>
          <p:nvPr/>
        </p:nvCxnSpPr>
        <p:spPr>
          <a:xfrm flipH="1" flipV="1">
            <a:off x="4564380" y="3909060"/>
            <a:ext cx="2321352" cy="4784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797608-535D-139F-7646-FE4DBAA2CB69}"/>
              </a:ext>
            </a:extLst>
          </p:cNvPr>
          <p:cNvSpPr txBox="1"/>
          <p:nvPr/>
        </p:nvSpPr>
        <p:spPr>
          <a:xfrm>
            <a:off x="2199432" y="5592345"/>
            <a:ext cx="373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Construction stage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2051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1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21639B2-4C1B-49BC-9B9C-71615E710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31" y="1825625"/>
            <a:ext cx="654833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EB54E-FC8E-3278-FED7-11ACE3534714}"/>
              </a:ext>
            </a:extLst>
          </p:cNvPr>
          <p:cNvSpPr txBox="1"/>
          <p:nvPr/>
        </p:nvSpPr>
        <p:spPr>
          <a:xfrm>
            <a:off x="4691172" y="6176963"/>
            <a:ext cx="373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Ready for testing!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6243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2996-FA2A-8B78-11E7-427CB6C6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1 -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C314-B192-1748-3AE3-E6318FC7ABBC}"/>
              </a:ext>
            </a:extLst>
          </p:cNvPr>
          <p:cNvSpPr txBox="1"/>
          <p:nvPr/>
        </p:nvSpPr>
        <p:spPr>
          <a:xfrm>
            <a:off x="8943132" y="1848803"/>
            <a:ext cx="30148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130 kg with no</a:t>
            </a:r>
          </a:p>
          <a:p>
            <a:r>
              <a:rPr lang="en-GB" sz="2800" dirty="0">
                <a:solidFill>
                  <a:srgbClr val="FF0000"/>
                </a:solidFill>
              </a:rPr>
              <a:t>failure! 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… and we tried hard (see next slide)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/>
          </a:p>
        </p:txBody>
      </p:sp>
      <p:pic>
        <p:nvPicPr>
          <p:cNvPr id="12" name="Media5_compressed">
            <a:hlinkClick r:id="" action="ppaction://media"/>
            <a:extLst>
              <a:ext uri="{FF2B5EF4-FFF2-40B4-BE49-F238E27FC236}">
                <a16:creationId xmlns:a16="http://schemas.microsoft.com/office/drawing/2014/main" id="{2C48196F-9D52-21E5-322B-38A6F5802A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103" y="176466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472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2996-FA2A-8B78-11E7-427CB6C6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C314-B192-1748-3AE3-E6318FC7ABBC}"/>
              </a:ext>
            </a:extLst>
          </p:cNvPr>
          <p:cNvSpPr txBox="1"/>
          <p:nvPr/>
        </p:nvSpPr>
        <p:spPr>
          <a:xfrm>
            <a:off x="4176743" y="1907797"/>
            <a:ext cx="6996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FF0000"/>
                </a:solidFill>
              </a:rPr>
              <a:t>Key thoughts:</a:t>
            </a:r>
          </a:p>
          <a:p>
            <a:endParaRPr lang="en-GB" sz="2800" u="sng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A very rigid wall (the only one that did no fail)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Strength also influenced by increased contact area of screws and screwhead.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/>
          </a:p>
        </p:txBody>
      </p:sp>
      <p:pic>
        <p:nvPicPr>
          <p:cNvPr id="4" name="Media4_compressed">
            <a:hlinkClick r:id="" action="ppaction://media"/>
            <a:extLst>
              <a:ext uri="{FF2B5EF4-FFF2-40B4-BE49-F238E27FC236}">
                <a16:creationId xmlns:a16="http://schemas.microsoft.com/office/drawing/2014/main" id="{924DD999-BC03-E936-24FB-27B1E0544E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" y="1288697"/>
            <a:ext cx="3078479" cy="54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EC2-DBC8-C64E-9B1F-B987D896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8A55E-6A09-3B84-9832-1EB4D8D14078}"/>
              </a:ext>
            </a:extLst>
          </p:cNvPr>
          <p:cNvSpPr txBox="1"/>
          <p:nvPr/>
        </p:nvSpPr>
        <p:spPr>
          <a:xfrm>
            <a:off x="6934401" y="1360630"/>
            <a:ext cx="42946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Facing panel:</a:t>
            </a:r>
          </a:p>
          <a:p>
            <a:r>
              <a:rPr lang="en-GB" sz="2800" dirty="0"/>
              <a:t>Standard (box) cardboard</a:t>
            </a:r>
          </a:p>
          <a:p>
            <a:endParaRPr lang="en-GB" sz="2800" dirty="0"/>
          </a:p>
          <a:p>
            <a:r>
              <a:rPr lang="en-GB" sz="2800" u="sng" dirty="0"/>
              <a:t>Nails/reinforcements:</a:t>
            </a:r>
          </a:p>
          <a:p>
            <a:r>
              <a:rPr lang="en-GB" sz="2800" dirty="0"/>
              <a:t>15 paper straws filled with 4 spaghetti strands each. Attached to facing panel using </a:t>
            </a:r>
            <a:r>
              <a:rPr lang="en-GB" sz="2800" dirty="0" err="1"/>
              <a:t>Haribos</a:t>
            </a:r>
            <a:r>
              <a:rPr lang="en-GB" sz="2800" dirty="0"/>
              <a:t>. We also attached an extra Haribo at the end for extra strength (as an anchor)</a:t>
            </a:r>
          </a:p>
          <a:p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97608-535D-139F-7646-FE4DBAA2CB69}"/>
              </a:ext>
            </a:extLst>
          </p:cNvPr>
          <p:cNvSpPr txBox="1"/>
          <p:nvPr/>
        </p:nvSpPr>
        <p:spPr>
          <a:xfrm>
            <a:off x="2199432" y="5592345"/>
            <a:ext cx="373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Construction stage</a:t>
            </a:r>
          </a:p>
          <a:p>
            <a:endParaRPr lang="en-GB" sz="28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72F49A-9093-C774-1CFC-6A4D74D3F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19" y="1914115"/>
            <a:ext cx="4896528" cy="3253719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2A035E-E711-DB7D-D1FC-01BCECFE692B}"/>
              </a:ext>
            </a:extLst>
          </p:cNvPr>
          <p:cNvCxnSpPr>
            <a:cxnSpLocks/>
          </p:cNvCxnSpPr>
          <p:nvPr/>
        </p:nvCxnSpPr>
        <p:spPr>
          <a:xfrm flipH="1" flipV="1">
            <a:off x="4564380" y="3909060"/>
            <a:ext cx="2321352" cy="4784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85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2 - Testing</a:t>
            </a:r>
          </a:p>
        </p:txBody>
      </p:sp>
      <p:pic>
        <p:nvPicPr>
          <p:cNvPr id="5" name="Media3_compressed">
            <a:hlinkClick r:id="" action="ppaction://media"/>
            <a:extLst>
              <a:ext uri="{FF2B5EF4-FFF2-40B4-BE49-F238E27FC236}">
                <a16:creationId xmlns:a16="http://schemas.microsoft.com/office/drawing/2014/main" id="{77528974-EBD6-380D-EAD6-DE93B81918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593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07AD-3327-BFA1-0474-C52CC6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2 – Key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65631-632E-DC28-FC0C-C084C78F6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Failure at 120 kg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Failure was due to pull-out of reinforcement elements at points of attachment to the facing panel. Reinforcement itself did not fail. In other words a structural, rather than geotechnical failure.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Very little deformation of facing panel (even at high loads), despite its apparent flexibility.</a:t>
            </a:r>
          </a:p>
        </p:txBody>
      </p:sp>
    </p:spTree>
    <p:extLst>
      <p:ext uri="{BB962C8B-B14F-4D97-AF65-F5344CB8AC3E}">
        <p14:creationId xmlns:p14="http://schemas.microsoft.com/office/powerpoint/2010/main" val="278231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EC2-DBC8-C64E-9B1F-B987D896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 No.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8A55E-6A09-3B84-9832-1EB4D8D14078}"/>
              </a:ext>
            </a:extLst>
          </p:cNvPr>
          <p:cNvSpPr txBox="1"/>
          <p:nvPr/>
        </p:nvSpPr>
        <p:spPr>
          <a:xfrm>
            <a:off x="6934401" y="1360630"/>
            <a:ext cx="42946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Facing panel:</a:t>
            </a:r>
          </a:p>
          <a:p>
            <a:r>
              <a:rPr lang="en-GB" sz="2800" dirty="0"/>
              <a:t>Gabion wall made of square chicken wire filled with marshmallows</a:t>
            </a:r>
          </a:p>
          <a:p>
            <a:endParaRPr lang="en-GB" sz="2800" dirty="0"/>
          </a:p>
          <a:p>
            <a:r>
              <a:rPr lang="en-GB" sz="2800" u="sng" dirty="0"/>
              <a:t>Nails/reinforcements:</a:t>
            </a:r>
          </a:p>
          <a:p>
            <a:r>
              <a:rPr lang="en-GB" sz="2800" dirty="0"/>
              <a:t>Standard </a:t>
            </a:r>
            <a:r>
              <a:rPr lang="en-GB" sz="2800" dirty="0" err="1"/>
              <a:t>yute</a:t>
            </a:r>
            <a:r>
              <a:rPr lang="en-GB" sz="2800" dirty="0"/>
              <a:t> rope </a:t>
            </a:r>
          </a:p>
          <a:p>
            <a:r>
              <a:rPr lang="en-GB" sz="2800" dirty="0"/>
              <a:t>(6mm diameter)</a:t>
            </a:r>
          </a:p>
          <a:p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97608-535D-139F-7646-FE4DBAA2CB69}"/>
              </a:ext>
            </a:extLst>
          </p:cNvPr>
          <p:cNvSpPr txBox="1"/>
          <p:nvPr/>
        </p:nvSpPr>
        <p:spPr>
          <a:xfrm>
            <a:off x="2199432" y="5592345"/>
            <a:ext cx="3736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Construction stage</a:t>
            </a:r>
          </a:p>
          <a:p>
            <a:endParaRPr lang="en-GB" sz="2800" dirty="0"/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A32EE8B6-1D98-39DC-5935-D02E2E2DB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4" y="1690688"/>
            <a:ext cx="5064084" cy="3365059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2A035E-E711-DB7D-D1FC-01BCECFE692B}"/>
              </a:ext>
            </a:extLst>
          </p:cNvPr>
          <p:cNvCxnSpPr>
            <a:cxnSpLocks/>
          </p:cNvCxnSpPr>
          <p:nvPr/>
        </p:nvCxnSpPr>
        <p:spPr>
          <a:xfrm flipH="1" flipV="1">
            <a:off x="4488332" y="2882572"/>
            <a:ext cx="2321352" cy="4784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03E808-0782-ECBA-27FA-37424A9C3196}"/>
              </a:ext>
            </a:extLst>
          </p:cNvPr>
          <p:cNvCxnSpPr>
            <a:cxnSpLocks/>
          </p:cNvCxnSpPr>
          <p:nvPr/>
        </p:nvCxnSpPr>
        <p:spPr>
          <a:xfrm flipH="1">
            <a:off x="3858178" y="1738942"/>
            <a:ext cx="2951506" cy="3730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3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416</Words>
  <Application>Microsoft Office PowerPoint</Application>
  <PresentationFormat>Widescreen</PresentationFormat>
  <Paragraphs>68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Design and build  – Retaining Wall Competition</vt:lpstr>
      <vt:lpstr>Wall No. 1</vt:lpstr>
      <vt:lpstr>Wall No. 1</vt:lpstr>
      <vt:lpstr>Wall No. 1 - Testing</vt:lpstr>
      <vt:lpstr>Wall No. 1</vt:lpstr>
      <vt:lpstr>Wall No. 2</vt:lpstr>
      <vt:lpstr>Wall No. 2 - Testing</vt:lpstr>
      <vt:lpstr>Wall No. 2 – Key Observations</vt:lpstr>
      <vt:lpstr>Wall No. 3</vt:lpstr>
      <vt:lpstr>Wall No. 3 – During testing</vt:lpstr>
      <vt:lpstr>Wall No. 3 - Testing</vt:lpstr>
      <vt:lpstr>Wall No. 4</vt:lpstr>
      <vt:lpstr>Wall No. 4 - Testing</vt:lpstr>
      <vt:lpstr>Wall No.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Barreto, Daniel</dc:creator>
  <cp:lastModifiedBy>Alexandros Tsavalas</cp:lastModifiedBy>
  <cp:revision>5</cp:revision>
  <dcterms:created xsi:type="dcterms:W3CDTF">2022-11-30T13:06:39Z</dcterms:created>
  <dcterms:modified xsi:type="dcterms:W3CDTF">2025-05-12T11:00:27Z</dcterms:modified>
</cp:coreProperties>
</file>