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8" r:id="rId24"/>
    <p:sldId id="279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1" autoAdjust="0"/>
  </p:normalViewPr>
  <p:slideViewPr>
    <p:cSldViewPr>
      <p:cViewPr varScale="1">
        <p:scale>
          <a:sx n="66" d="100"/>
          <a:sy n="66" d="100"/>
        </p:scale>
        <p:origin x="-10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6401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DFB0-9F0B-4B49-B1A8-E8F313CDE0F7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D3B2-761C-44EE-A22A-73BBB17A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320039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Elasto - plastic behavior of beam-to-column connections with fillets</a:t>
            </a:r>
            <a:br>
              <a:rPr lang="en-US" sz="3600" b="1" dirty="0" smtClean="0"/>
            </a:br>
            <a:r>
              <a:rPr lang="en-US" sz="3600" b="1" dirty="0" smtClean="0"/>
              <a:t>of steel bridge frame piers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400799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Fig.4 </a:t>
            </a:r>
            <a:r>
              <a:rPr lang="en-US" dirty="0"/>
              <a:t>is an outline of test setup. Each specimen was set in fully stiff frames. A </a:t>
            </a:r>
            <a:r>
              <a:rPr lang="en-US" dirty="0" smtClean="0"/>
              <a:t>hydraulic jack </a:t>
            </a:r>
            <a:r>
              <a:rPr lang="en-US" dirty="0"/>
              <a:t>was fixed at the end of each flame. The jack adapted an angle of about 35°to </a:t>
            </a:r>
            <a:r>
              <a:rPr lang="en-US" dirty="0" smtClean="0"/>
              <a:t>the vertical </a:t>
            </a:r>
            <a:r>
              <a:rPr lang="en-US" dirty="0"/>
              <a:t>axis so that distribution of moment acting on beam-to-column connections </a:t>
            </a:r>
            <a:r>
              <a:rPr lang="en-US" dirty="0" smtClean="0"/>
              <a:t>of specimens </a:t>
            </a:r>
            <a:r>
              <a:rPr lang="en-US" dirty="0"/>
              <a:t>and that of actual beam-to-column connections could be as approximate </a:t>
            </a:r>
            <a:r>
              <a:rPr lang="en-US" dirty="0" smtClean="0"/>
              <a:t>as possible.</a:t>
            </a:r>
          </a:p>
          <a:p>
            <a:pPr algn="just"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71628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54102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Each experiment was controlled by the displacement δ</a:t>
            </a:r>
            <a:r>
              <a:rPr lang="en-US" sz="1400" dirty="0"/>
              <a:t>cor</a:t>
            </a:r>
            <a:r>
              <a:rPr lang="en-US" sz="2000" b="1" i="1" dirty="0"/>
              <a:t>. δ</a:t>
            </a:r>
            <a:r>
              <a:rPr lang="en-US" sz="1400" dirty="0"/>
              <a:t>cor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is </a:t>
            </a:r>
            <a:r>
              <a:rPr lang="en-US" sz="2000" b="1" i="1" dirty="0"/>
              <a:t>a displacement </a:t>
            </a:r>
            <a:r>
              <a:rPr lang="en-US" sz="2000" b="1" i="1" dirty="0" smtClean="0"/>
              <a:t>as </a:t>
            </a:r>
            <a:r>
              <a:rPr lang="en-US" sz="2000" b="1" dirty="0" smtClean="0"/>
              <a:t>shown </a:t>
            </a:r>
            <a:r>
              <a:rPr lang="en-US" sz="2000" b="1" dirty="0"/>
              <a:t>in Fig.5.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629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3886200"/>
            <a:ext cx="7162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cyclic loading program is schematically shown in Fig.6. </a:t>
            </a:r>
            <a:r>
              <a:rPr lang="en-US" i="1" dirty="0"/>
              <a:t>δ</a:t>
            </a:r>
            <a:r>
              <a:rPr lang="en-US" sz="1400" i="1" dirty="0"/>
              <a:t>y</a:t>
            </a:r>
            <a:r>
              <a:rPr lang="en-US" i="1" dirty="0"/>
              <a:t> in Fig.6 is the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yield horizontal displacement and it was decided by the following procedure. As shown </a:t>
            </a:r>
            <a:r>
              <a:rPr lang="en-US" dirty="0" smtClean="0"/>
              <a:t>Fig.7, strain </a:t>
            </a:r>
            <a:r>
              <a:rPr lang="en-US" dirty="0"/>
              <a:t>gauges were attached on both surfaces of inner flange plates in the beam and </a:t>
            </a:r>
            <a:r>
              <a:rPr lang="en-US" dirty="0" smtClean="0"/>
              <a:t>the column </a:t>
            </a:r>
            <a:r>
              <a:rPr lang="en-US" dirty="0"/>
              <a:t>and the distance between the gauges and the cruciform joint is 50 </a:t>
            </a:r>
            <a:r>
              <a:rPr lang="en-US" dirty="0" smtClean="0"/>
              <a:t>mm.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36" y="131246"/>
            <a:ext cx="7456964" cy="642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Fig.8 indicates a jack load </a:t>
            </a:r>
            <a:r>
              <a:rPr lang="en-US" i="1" dirty="0" smtClean="0"/>
              <a:t>P-displacement δ</a:t>
            </a:r>
            <a:r>
              <a:rPr lang="en-US" sz="1300" i="1" dirty="0" smtClean="0"/>
              <a:t>cor </a:t>
            </a:r>
            <a:r>
              <a:rPr lang="en-US" i="1" dirty="0"/>
              <a:t>relationship and Fig.9 shows the </a:t>
            </a:r>
            <a:r>
              <a:rPr lang="en-US" i="1" dirty="0" smtClean="0"/>
              <a:t>envelope </a:t>
            </a:r>
            <a:r>
              <a:rPr lang="en-US" dirty="0" smtClean="0"/>
              <a:t>curves </a:t>
            </a:r>
            <a:r>
              <a:rPr lang="en-US" dirty="0"/>
              <a:t>of the test specimens. The square symbols (◆) in Fig.8 and Fig.9 exhibit the </a:t>
            </a:r>
            <a:r>
              <a:rPr lang="en-US" dirty="0" smtClean="0"/>
              <a:t>points where </a:t>
            </a:r>
            <a:r>
              <a:rPr lang="en-US" i="1" dirty="0" smtClean="0"/>
              <a:t>P</a:t>
            </a:r>
            <a:r>
              <a:rPr lang="en-US" sz="1600" i="1" dirty="0" smtClean="0"/>
              <a:t>max</a:t>
            </a:r>
            <a:r>
              <a:rPr lang="en-US" i="1" dirty="0" smtClean="0"/>
              <a:t> </a:t>
            </a:r>
            <a:r>
              <a:rPr lang="en-US" i="1" dirty="0"/>
              <a:t>appeared.</a:t>
            </a:r>
          </a:p>
          <a:p>
            <a:pPr>
              <a:lnSpc>
                <a:spcPct val="150000"/>
              </a:lnSpc>
            </a:pPr>
            <a:r>
              <a:rPr lang="en-US" dirty="0"/>
              <a:t>Fig.9 demonstrates that </a:t>
            </a:r>
            <a:r>
              <a:rPr lang="en-US" i="1" dirty="0"/>
              <a:t>P</a:t>
            </a:r>
            <a:r>
              <a:rPr lang="en-US" sz="1900" i="1" dirty="0"/>
              <a:t>max</a:t>
            </a:r>
            <a:r>
              <a:rPr lang="en-US" i="1" dirty="0"/>
              <a:t> and the displacement at P</a:t>
            </a:r>
            <a:r>
              <a:rPr lang="en-US" sz="1900" i="1" dirty="0"/>
              <a:t>max</a:t>
            </a:r>
            <a:r>
              <a:rPr lang="en-US" i="1" dirty="0"/>
              <a:t> of C1 are a little larger than </a:t>
            </a:r>
            <a:r>
              <a:rPr lang="en-US" i="1" dirty="0" smtClean="0"/>
              <a:t>those </a:t>
            </a:r>
            <a:r>
              <a:rPr lang="en-US" dirty="0" smtClean="0"/>
              <a:t>of </a:t>
            </a:r>
            <a:r>
              <a:rPr lang="en-US" dirty="0"/>
              <a:t>C2. However the envelop curve of C1 before </a:t>
            </a:r>
            <a:r>
              <a:rPr lang="en-US" i="1" dirty="0"/>
              <a:t>P</a:t>
            </a:r>
            <a:r>
              <a:rPr lang="en-US" sz="1900" i="1" dirty="0"/>
              <a:t>max</a:t>
            </a:r>
            <a:r>
              <a:rPr lang="en-US" i="1" dirty="0"/>
              <a:t> is almost identical with that of </a:t>
            </a:r>
            <a:r>
              <a:rPr lang="en-US" i="1" dirty="0" smtClean="0"/>
              <a:t>the </a:t>
            </a:r>
            <a:r>
              <a:rPr lang="en-US" dirty="0" smtClean="0"/>
              <a:t>specimen </a:t>
            </a:r>
            <a:r>
              <a:rPr lang="en-US" dirty="0"/>
              <a:t>C2.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7530" y="1600200"/>
            <a:ext cx="60889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Buckling behavior and low cycle fatigue </a:t>
            </a:r>
            <a:r>
              <a:rPr lang="en-US" sz="2800" dirty="0" smtClean="0"/>
              <a:t>performance:</a:t>
            </a:r>
            <a:endParaRPr lang="en-US" sz="2800" dirty="0"/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    Fig.10 </a:t>
            </a:r>
            <a:r>
              <a:rPr lang="en-US" sz="2800" dirty="0"/>
              <a:t>and Fig 11 show the progress of out-of-plane deformation of the inner flanges in </a:t>
            </a:r>
            <a:r>
              <a:rPr lang="en-US" sz="2800" dirty="0" smtClean="0"/>
              <a:t>the beam </a:t>
            </a:r>
            <a:r>
              <a:rPr lang="en-US" sz="2800" dirty="0"/>
              <a:t>and the column at the end of each loop respectively. The points where the </a:t>
            </a:r>
            <a:r>
              <a:rPr lang="en-US" sz="2800" dirty="0" smtClean="0"/>
              <a:t>displacement was </a:t>
            </a:r>
            <a:r>
              <a:rPr lang="en-US" sz="2800" dirty="0"/>
              <a:t>measured were 50 mm from the cruciform joint. And positive values of the </a:t>
            </a:r>
            <a:r>
              <a:rPr lang="en-US" sz="2800" dirty="0" smtClean="0"/>
              <a:t>deformation in </a:t>
            </a:r>
            <a:r>
              <a:rPr lang="en-US" sz="2800" dirty="0"/>
              <a:t>Fig.10 and Fig.11 mean the out-of-plane displacement occurred into inside of flange plates.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dirty="0" smtClean="0"/>
              <a:t>     flange </a:t>
            </a:r>
            <a:r>
              <a:rPr lang="en-US" dirty="0"/>
              <a:t>plates in the beam in the loading path of +4δ</a:t>
            </a:r>
            <a:r>
              <a:rPr lang="en-US" sz="1800" i="1" dirty="0"/>
              <a:t>y</a:t>
            </a:r>
            <a:r>
              <a:rPr lang="en-US" i="1" dirty="0"/>
              <a:t> as shown in Fig.12. This </a:t>
            </a:r>
            <a:r>
              <a:rPr lang="en-US" i="1" dirty="0" smtClean="0"/>
              <a:t>bucking </a:t>
            </a:r>
            <a:r>
              <a:rPr lang="en-US" dirty="0" smtClean="0"/>
              <a:t>caused </a:t>
            </a:r>
            <a:r>
              <a:rPr lang="en-US" dirty="0"/>
              <a:t>decline of strength and </a:t>
            </a:r>
            <a:r>
              <a:rPr lang="en-US" i="1" dirty="0"/>
              <a:t>Pmax appeared. The deformation of the inner flange plate in </a:t>
            </a:r>
            <a:r>
              <a:rPr lang="en-US" i="1" dirty="0" smtClean="0"/>
              <a:t>the </a:t>
            </a:r>
            <a:r>
              <a:rPr lang="en-US" dirty="0" smtClean="0"/>
              <a:t>beam </a:t>
            </a:r>
            <a:r>
              <a:rPr lang="en-US" dirty="0"/>
              <a:t>in the loop of +4δ</a:t>
            </a:r>
            <a:r>
              <a:rPr lang="en-US" sz="1800" i="1" dirty="0"/>
              <a:t>y</a:t>
            </a:r>
            <a:r>
              <a:rPr lang="en-US" i="1" dirty="0"/>
              <a:t> was much larger than that in the other loops as shown in Fig.10(a).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     Regarding </a:t>
            </a:r>
            <a:r>
              <a:rPr lang="en-US" dirty="0"/>
              <a:t>a test specimen C2, the cracks were found on the flange side surface of </a:t>
            </a:r>
            <a:r>
              <a:rPr lang="en-US" dirty="0" smtClean="0"/>
              <a:t>weld bead </a:t>
            </a:r>
            <a:r>
              <a:rPr lang="en-US" dirty="0"/>
              <a:t>of the cruciform joint at the corner in the loop of -3δ</a:t>
            </a:r>
            <a:r>
              <a:rPr lang="en-US" sz="1800" i="1" dirty="0"/>
              <a:t>y</a:t>
            </a:r>
            <a:r>
              <a:rPr lang="en-US" i="1" dirty="0"/>
              <a:t> as shown Fig.13. These cracks</a:t>
            </a:r>
          </a:p>
          <a:p>
            <a:pPr>
              <a:lnSpc>
                <a:spcPct val="160000"/>
              </a:lnSpc>
              <a:buNone/>
            </a:pPr>
            <a:r>
              <a:rPr lang="en-US" dirty="0" smtClean="0"/>
              <a:t>      propagated </a:t>
            </a:r>
            <a:r>
              <a:rPr lang="en-US" dirty="0"/>
              <a:t>with the progress of the loading in the loop of -3δ</a:t>
            </a:r>
            <a:r>
              <a:rPr lang="en-US" sz="1800" i="1" dirty="0"/>
              <a:t>y</a:t>
            </a:r>
            <a:r>
              <a:rPr lang="en-US" i="1" dirty="0"/>
              <a:t>, but the load P didn’t decline.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dirty="0"/>
              <a:t>The seismic design method of beam-to-column connections of steel bridge frame piers </a:t>
            </a:r>
            <a:r>
              <a:rPr lang="en-US" dirty="0" smtClean="0"/>
              <a:t>has not </a:t>
            </a:r>
            <a:r>
              <a:rPr lang="en-US" dirty="0"/>
              <a:t>been established and it is necessary to develop it. Moreover the fatigue damage </a:t>
            </a:r>
            <a:r>
              <a:rPr lang="en-US" dirty="0" smtClean="0"/>
              <a:t>of beam-to-column </a:t>
            </a:r>
            <a:r>
              <a:rPr lang="en-US" dirty="0"/>
              <a:t>connections of steel bridge frame piers is one of serious problems. It </a:t>
            </a:r>
            <a:r>
              <a:rPr lang="en-US" dirty="0" smtClean="0"/>
              <a:t>is proposed </a:t>
            </a:r>
            <a:r>
              <a:rPr lang="en-US" dirty="0"/>
              <a:t>to install the fillets in beam-to-column connections of steel bridge frame piers </a:t>
            </a:r>
            <a:r>
              <a:rPr lang="en-US" dirty="0" smtClean="0"/>
              <a:t>for improving </a:t>
            </a:r>
            <a:r>
              <a:rPr lang="en-US" dirty="0"/>
              <a:t>fatigue performance. The influence of fillets on seismic performance </a:t>
            </a:r>
            <a:r>
              <a:rPr lang="en-US" dirty="0" smtClean="0"/>
              <a:t>of beam-to-column </a:t>
            </a:r>
            <a:r>
              <a:rPr lang="en-US" dirty="0"/>
              <a:t>connections must be considered in developing the seismic design method. </a:t>
            </a:r>
            <a:r>
              <a:rPr lang="en-US" dirty="0" smtClean="0"/>
              <a:t>In this </a:t>
            </a:r>
            <a:r>
              <a:rPr lang="en-US" dirty="0"/>
              <a:t>study, cyclic loading experiments were </a:t>
            </a:r>
            <a:r>
              <a:rPr lang="en-US" dirty="0" smtClean="0"/>
              <a:t>conducted.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457200"/>
            <a:ext cx="86106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95" y="533400"/>
            <a:ext cx="888369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The </a:t>
            </a:r>
            <a:r>
              <a:rPr lang="en-US" dirty="0"/>
              <a:t>cracks initially found in -3δ</a:t>
            </a:r>
            <a:r>
              <a:rPr lang="en-US" sz="1600" i="1" dirty="0"/>
              <a:t>y </a:t>
            </a:r>
            <a:r>
              <a:rPr lang="en-US" i="1" dirty="0"/>
              <a:t>propagated to web plates in the loop of -4δ</a:t>
            </a:r>
            <a:r>
              <a:rPr lang="en-US" sz="1600" i="1" dirty="0"/>
              <a:t>y</a:t>
            </a:r>
            <a:r>
              <a:rPr lang="en-US" i="1" dirty="0"/>
              <a:t> as shown in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Fig.14</a:t>
            </a:r>
            <a:r>
              <a:rPr lang="en-US" dirty="0"/>
              <a:t>. In the loading path of +5δ</a:t>
            </a:r>
            <a:r>
              <a:rPr lang="en-US" sz="1600" i="1" dirty="0"/>
              <a:t>y</a:t>
            </a:r>
            <a:r>
              <a:rPr lang="en-US" i="1" dirty="0"/>
              <a:t> , the local buckling occurred with large deformation at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the </a:t>
            </a:r>
            <a:r>
              <a:rPr lang="en-US" dirty="0"/>
              <a:t>inner flange plates in the column as shown in Fig.15 and this bucking caused decline of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strength and appearance of </a:t>
            </a:r>
            <a:r>
              <a:rPr lang="en-US" i="1" dirty="0"/>
              <a:t>Pmax as well as C1.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41148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Therefore, if </a:t>
            </a:r>
            <a:r>
              <a:rPr lang="en-US" sz="2400" dirty="0" smtClean="0"/>
              <a:t>the buckling occurs with large deformation at the inner flange plates in the column or </a:t>
            </a:r>
            <a:r>
              <a:rPr lang="en-US" sz="2400" dirty="0" smtClean="0"/>
              <a:t>the beam</a:t>
            </a:r>
            <a:r>
              <a:rPr lang="en-US" sz="2400" dirty="0" smtClean="0"/>
              <a:t>, the large deformation of one member may cause </a:t>
            </a:r>
            <a:r>
              <a:rPr lang="en-US" sz="2400" dirty="0" smtClean="0"/>
              <a:t>deformation </a:t>
            </a:r>
            <a:r>
              <a:rPr lang="en-US" sz="2400" dirty="0" smtClean="0"/>
              <a:t>of another member in </a:t>
            </a:r>
            <a:r>
              <a:rPr lang="en-US" sz="2400" dirty="0" smtClean="0"/>
              <a:t>the reverse </a:t>
            </a:r>
            <a:r>
              <a:rPr lang="en-US" sz="2400" dirty="0" smtClean="0"/>
              <a:t>direction for keeping the right angle of the cruciform joint as shown in Fig.16.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6576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Fig.17 shows the relationship between δcor and out-of-plane deformation of the fillets in the loops of +1δy and -1δy at the point shown in Fig.18. In Fig.17, the positive values of the deformation mean the out-of-plane deformation occurred inside. Fig.17 indicates that the maximum value of the deformation in the loop of +1δy is about 9mm.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472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85800" y="47244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Fig.17 shows the relationship </a:t>
            </a:r>
            <a:r>
              <a:rPr lang="en-US" sz="2800" dirty="0" smtClean="0"/>
              <a:t>between δ</a:t>
            </a:r>
            <a:r>
              <a:rPr lang="en-US" sz="1400" i="1" dirty="0" smtClean="0"/>
              <a:t>cor</a:t>
            </a:r>
            <a:r>
              <a:rPr lang="en-US" sz="2800" i="1" dirty="0" smtClean="0"/>
              <a:t> </a:t>
            </a:r>
            <a:r>
              <a:rPr lang="en-US" sz="2800" i="1" dirty="0" smtClean="0"/>
              <a:t>and out-of-plane deformation of the fillets </a:t>
            </a:r>
            <a:r>
              <a:rPr lang="en-US" sz="2800" i="1" dirty="0" smtClean="0"/>
              <a:t>in </a:t>
            </a:r>
            <a:r>
              <a:rPr lang="en-US" sz="2800" dirty="0" smtClean="0"/>
              <a:t>the </a:t>
            </a:r>
            <a:r>
              <a:rPr lang="en-US" sz="2800" dirty="0" smtClean="0"/>
              <a:t>loops of +1δ</a:t>
            </a:r>
            <a:r>
              <a:rPr lang="en-US" sz="1400" i="1" dirty="0" smtClean="0"/>
              <a:t>y</a:t>
            </a:r>
            <a:r>
              <a:rPr lang="en-US" sz="2800" i="1" dirty="0" smtClean="0"/>
              <a:t> and -1δ</a:t>
            </a:r>
            <a:r>
              <a:rPr lang="en-US" sz="1400" i="1" dirty="0" smtClean="0"/>
              <a:t>y </a:t>
            </a:r>
            <a:r>
              <a:rPr lang="en-US" sz="2800" i="1" dirty="0" smtClean="0"/>
              <a:t>at the point shown in </a:t>
            </a:r>
            <a:r>
              <a:rPr lang="en-US" sz="2800" i="1" dirty="0" smtClean="0"/>
              <a:t>Fig.18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Feature </a:t>
            </a:r>
            <a:r>
              <a:rPr lang="en-US" sz="2400" b="1" dirty="0" smtClean="0"/>
              <a:t>of </a:t>
            </a:r>
            <a:r>
              <a:rPr lang="en-US" sz="2400" b="1" dirty="0" smtClean="0"/>
              <a:t>stress distribution on inner flanges in elastic </a:t>
            </a:r>
            <a:r>
              <a:rPr lang="en-US" sz="2400" b="1" dirty="0" smtClean="0"/>
              <a:t>range: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Fig.19 and Fig.20 show the stress distribution on the outside surface of inner flange in </a:t>
            </a:r>
            <a:r>
              <a:rPr lang="en-US" sz="2400" dirty="0" smtClean="0"/>
              <a:t>the beam </a:t>
            </a:r>
            <a:r>
              <a:rPr lang="en-US" sz="2400" dirty="0" smtClean="0"/>
              <a:t>at 50 mm and at 280 mm from the cruciform joint respectively. The point at 280 </a:t>
            </a:r>
            <a:r>
              <a:rPr lang="en-US" sz="2400" dirty="0" smtClean="0"/>
              <a:t>mm from </a:t>
            </a:r>
            <a:r>
              <a:rPr lang="en-US" sz="2400" dirty="0" smtClean="0"/>
              <a:t>the cruciform joint corresponds to the edge of the fillets. The stress in Fig.17 and 18 </a:t>
            </a:r>
            <a:r>
              <a:rPr lang="en-US" sz="2400" dirty="0" smtClean="0"/>
              <a:t>was in </a:t>
            </a:r>
            <a:r>
              <a:rPr lang="en-US" sz="2400" dirty="0" smtClean="0"/>
              <a:t>the elastic range and the load corresponding to the stress in these figures was about </a:t>
            </a:r>
            <a:r>
              <a:rPr lang="en-US" sz="2400" dirty="0" smtClean="0"/>
              <a:t>300kN in </a:t>
            </a:r>
            <a:r>
              <a:rPr lang="en-US" sz="2400" dirty="0" smtClean="0"/>
              <a:t>both C1 and C2.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Fig.19 demonstrates that stress of C1 is smaller than that of C2 and especially the </a:t>
            </a:r>
            <a:r>
              <a:rPr lang="en-US" sz="2400" dirty="0" smtClean="0"/>
              <a:t>high stress </a:t>
            </a:r>
            <a:r>
              <a:rPr lang="en-US" sz="2400" dirty="0" smtClean="0"/>
              <a:t>concentration at the corners of C1 is much smaller than that of C2 at 50mm from </a:t>
            </a:r>
            <a:r>
              <a:rPr lang="en-US" sz="2400" dirty="0" smtClean="0"/>
              <a:t>the cruciform </a:t>
            </a:r>
            <a:r>
              <a:rPr lang="en-US" sz="2400" dirty="0" smtClean="0"/>
              <a:t>joint.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228600"/>
            <a:ext cx="8086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562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        Cyclic </a:t>
            </a:r>
            <a:r>
              <a:rPr lang="en-US" sz="1600" dirty="0" smtClean="0"/>
              <a:t>loading experiments of beam-to-column connections of steel bridge frame piers </a:t>
            </a:r>
            <a:r>
              <a:rPr lang="en-US" sz="1600" dirty="0" smtClean="0"/>
              <a:t>were carried </a:t>
            </a:r>
            <a:r>
              <a:rPr lang="en-US" sz="1600" dirty="0" smtClean="0"/>
              <a:t>out in order to grasp of the elasto-plastic behavior of beam-to-column </a:t>
            </a:r>
            <a:r>
              <a:rPr lang="en-US" sz="1600" dirty="0" smtClean="0"/>
              <a:t>connections with </a:t>
            </a:r>
            <a:r>
              <a:rPr lang="en-US" sz="1600" dirty="0" smtClean="0"/>
              <a:t>fillets and the influence of fillets on it. Based on the experimental results, the </a:t>
            </a:r>
            <a:r>
              <a:rPr lang="en-US" sz="1600" dirty="0" smtClean="0"/>
              <a:t>following conclusion </a:t>
            </a:r>
            <a:r>
              <a:rPr lang="en-US" sz="1600" dirty="0" smtClean="0"/>
              <a:t>can be drawn.</a:t>
            </a:r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1) Fillets dealt with in this paper have little effect on the overall load – displacement</a:t>
            </a:r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relationship of beam-to-column connections before </a:t>
            </a:r>
            <a:r>
              <a:rPr lang="en-US" sz="1600" i="1" dirty="0" smtClean="0"/>
              <a:t>P</a:t>
            </a:r>
            <a:r>
              <a:rPr lang="en-US" sz="1100" i="1" dirty="0" smtClean="0"/>
              <a:t>max</a:t>
            </a:r>
            <a:r>
              <a:rPr lang="en-US" sz="1600" i="1" dirty="0" smtClean="0"/>
              <a:t> and on buckling behavior of the</a:t>
            </a:r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inner flange plates of beam-to-column connections. However it is important to consider</a:t>
            </a:r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the residual deformation of fillets.</a:t>
            </a:r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2) Fillets can improve the low cycle fatigue performance of the cruciform joint.</a:t>
            </a:r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3) Fillets can reduce the stress near the cruciform joint overall. Especially, they can decrease</a:t>
            </a:r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stress concentration at the corners greatly. However fillets may increase the stress</a:t>
            </a:r>
          </a:p>
          <a:p>
            <a:pPr>
              <a:lnSpc>
                <a:spcPct val="170000"/>
              </a:lnSpc>
              <a:buNone/>
            </a:pPr>
            <a:r>
              <a:rPr lang="en-US" sz="1600" dirty="0" smtClean="0"/>
              <a:t>concentration at the edge of </a:t>
            </a:r>
            <a:r>
              <a:rPr lang="en-US" sz="1600" dirty="0" smtClean="0"/>
              <a:t>fillets.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dirty="0"/>
              <a:t>On the other hand, seismic design method of beam-to-column connections of steel </a:t>
            </a:r>
            <a:r>
              <a:rPr lang="en-US" dirty="0" smtClean="0"/>
              <a:t>bridge frame </a:t>
            </a:r>
            <a:r>
              <a:rPr lang="en-US" dirty="0"/>
              <a:t>piers has not been established because the elasto-plastic behavior has not </a:t>
            </a:r>
            <a:r>
              <a:rPr lang="en-US" dirty="0" smtClean="0"/>
              <a:t>been investigated </a:t>
            </a:r>
            <a:r>
              <a:rPr lang="en-US" dirty="0"/>
              <a:t>sufficiently and there are a lot of things to make clear for developing the </a:t>
            </a:r>
            <a:r>
              <a:rPr lang="en-US" dirty="0" smtClean="0"/>
              <a:t>ductility design </a:t>
            </a:r>
            <a:r>
              <a:rPr lang="en-US" dirty="0"/>
              <a:t>method. Then beam-to-column connections of steel bridge frame piers are </a:t>
            </a:r>
            <a:r>
              <a:rPr lang="en-US" dirty="0" smtClean="0"/>
              <a:t>sometimes applied </a:t>
            </a:r>
            <a:r>
              <a:rPr lang="en-US" dirty="0"/>
              <a:t>to elastic design method against level 2 Earthquake Ground Motions and it is </a:t>
            </a:r>
            <a:r>
              <a:rPr lang="en-US" dirty="0" smtClean="0"/>
              <a:t>not rational</a:t>
            </a:r>
            <a:r>
              <a:rPr lang="en-US" dirty="0"/>
              <a:t>. It is necessary to clear up the elasto-plastic behavior of them in order to develop </a:t>
            </a:r>
            <a:r>
              <a:rPr lang="en-US" dirty="0" smtClean="0"/>
              <a:t>the ductility </a:t>
            </a:r>
            <a:r>
              <a:rPr lang="en-US" dirty="0"/>
              <a:t>design method as the seismic </a:t>
            </a:r>
            <a:r>
              <a:rPr lang="en-US" dirty="0" smtClean="0"/>
              <a:t>design.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  However </a:t>
            </a:r>
            <a:r>
              <a:rPr lang="en-US" dirty="0"/>
              <a:t>buckling at fillets </a:t>
            </a:r>
            <a:r>
              <a:rPr lang="en-US" dirty="0" smtClean="0"/>
              <a:t>is easy </a:t>
            </a:r>
            <a:r>
              <a:rPr lang="en-US" dirty="0"/>
              <a:t>to occur and the buckling at fillets may have a bad influence on the seismic performance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of </a:t>
            </a:r>
            <a:r>
              <a:rPr lang="en-US" dirty="0"/>
              <a:t>beam-to-column </a:t>
            </a:r>
            <a:r>
              <a:rPr lang="en-US" dirty="0" smtClean="0"/>
              <a:t>connections.</a:t>
            </a:r>
            <a:r>
              <a:rPr lang="en-US" dirty="0"/>
              <a:t> It is important to make clear the influence of 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fillets </a:t>
            </a:r>
            <a:r>
              <a:rPr lang="en-US" dirty="0"/>
              <a:t>on </a:t>
            </a:r>
            <a:r>
              <a:rPr lang="en-US" dirty="0" smtClean="0"/>
              <a:t>the elastic-plastic </a:t>
            </a:r>
            <a:r>
              <a:rPr lang="en-US" dirty="0"/>
              <a:t>behavior of beam-to-column connections.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OUTLINE OF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dirty="0"/>
              <a:t>Two types of test specimens were employed. One of them is with fillets and another </a:t>
            </a:r>
            <a:r>
              <a:rPr lang="en-US" dirty="0" smtClean="0"/>
              <a:t>is without </a:t>
            </a:r>
            <a:r>
              <a:rPr lang="en-US" dirty="0"/>
              <a:t>fillets. In this study, survey of major parameters of actual </a:t>
            </a:r>
            <a:r>
              <a:rPr lang="en-US" dirty="0" smtClean="0"/>
              <a:t>beam-to-column connections </a:t>
            </a:r>
            <a:r>
              <a:rPr lang="en-US" dirty="0"/>
              <a:t>of steel frame piers which have been designed by the 1996 or the 2002 </a:t>
            </a:r>
            <a:r>
              <a:rPr lang="en-US" dirty="0" smtClean="0"/>
              <a:t>design specifications </a:t>
            </a:r>
            <a:r>
              <a:rPr lang="en-US" dirty="0"/>
              <a:t>for high bridges were carried out so that the parameters of test specimens </a:t>
            </a:r>
            <a:r>
              <a:rPr lang="en-US" dirty="0" smtClean="0"/>
              <a:t>could be </a:t>
            </a:r>
            <a:r>
              <a:rPr lang="en-US" dirty="0"/>
              <a:t>set in consideration of those of actual beam-to-column connections of steel bridge </a:t>
            </a:r>
            <a:r>
              <a:rPr lang="en-US" dirty="0" smtClean="0"/>
              <a:t>frame piers.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910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Fig.1 </a:t>
            </a:r>
            <a:r>
              <a:rPr lang="en-US" dirty="0"/>
              <a:t>shows the survey results of the </a:t>
            </a:r>
            <a:r>
              <a:rPr lang="en-US" dirty="0" smtClean="0"/>
              <a:t> parameters</a:t>
            </a:r>
            <a:r>
              <a:rPr lang="en-US" dirty="0"/>
              <a:t>. In Fig.1, </a:t>
            </a:r>
            <a:r>
              <a:rPr lang="en-US" i="1" dirty="0"/>
              <a:t>R</a:t>
            </a:r>
            <a:r>
              <a:rPr lang="en-US" sz="1400" i="1" dirty="0"/>
              <a:t>R</a:t>
            </a:r>
            <a:r>
              <a:rPr lang="en-US" i="1" dirty="0"/>
              <a:t> and R</a:t>
            </a:r>
            <a:r>
              <a:rPr lang="en-US" sz="1400" i="1" dirty="0"/>
              <a:t>F</a:t>
            </a:r>
            <a:r>
              <a:rPr lang="en-US" i="1" dirty="0"/>
              <a:t> are </a:t>
            </a:r>
            <a:r>
              <a:rPr lang="en-US" i="1" dirty="0" smtClean="0"/>
              <a:t>the </a:t>
            </a:r>
            <a:r>
              <a:rPr lang="en-US" dirty="0" smtClean="0"/>
              <a:t>with-thickness </a:t>
            </a:r>
            <a:r>
              <a:rPr lang="en-US" dirty="0"/>
              <a:t>ratio parameters of plate panels </a:t>
            </a:r>
            <a:r>
              <a:rPr lang="en-US" dirty="0" smtClean="0"/>
              <a:t>between longitudinal </a:t>
            </a:r>
            <a:r>
              <a:rPr lang="en-US" dirty="0"/>
              <a:t>stiffeners and </a:t>
            </a:r>
            <a:r>
              <a:rPr lang="en-US" dirty="0" smtClean="0"/>
              <a:t>overall stiffened </a:t>
            </a:r>
            <a:r>
              <a:rPr lang="en-US" dirty="0"/>
              <a:t>plate panels </a:t>
            </a:r>
            <a:r>
              <a:rPr lang="en-US" dirty="0" smtClean="0"/>
              <a:t>respectively.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61944" y="1600200"/>
            <a:ext cx="60201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34331"/>
            <a:ext cx="8077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9436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dirty="0"/>
              <a:t>The geometry of a test specimen C1 with fillets is given in Fig.3 and the values of </a:t>
            </a:r>
            <a:r>
              <a:rPr lang="en-US" dirty="0" smtClean="0"/>
              <a:t>major parameters </a:t>
            </a:r>
            <a:r>
              <a:rPr lang="en-US" dirty="0"/>
              <a:t>and material properties of the test specimens are listed in Table </a:t>
            </a:r>
            <a:r>
              <a:rPr lang="en-US" dirty="0" smtClean="0"/>
              <a:t>1.</a:t>
            </a:r>
          </a:p>
          <a:p>
            <a:pPr algn="just">
              <a:lnSpc>
                <a:spcPct val="160000"/>
              </a:lnSpc>
              <a:buNone/>
            </a:pPr>
            <a:endParaRPr lang="en-US" dirty="0" smtClean="0"/>
          </a:p>
          <a:p>
            <a:pPr algn="just">
              <a:lnSpc>
                <a:spcPct val="160000"/>
              </a:lnSpc>
              <a:buNone/>
            </a:pPr>
            <a:endParaRPr lang="en-US" dirty="0"/>
          </a:p>
          <a:p>
            <a:pPr algn="just">
              <a:lnSpc>
                <a:spcPct val="160000"/>
              </a:lnSpc>
              <a:buNone/>
            </a:pPr>
            <a:r>
              <a:rPr lang="en-US" dirty="0" smtClean="0"/>
              <a:t>where </a:t>
            </a:r>
            <a:r>
              <a:rPr lang="en-US" i="1" dirty="0"/>
              <a:t>b = width of flange; t = thickness of plate; E = Young’s modulus; σ</a:t>
            </a:r>
            <a:r>
              <a:rPr lang="en-US" sz="2000" i="1" dirty="0"/>
              <a:t>y</a:t>
            </a:r>
            <a:r>
              <a:rPr lang="en-US" i="1" dirty="0"/>
              <a:t>= yield stress ;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/>
              <a:t>ν = Poisson’s ratio (=0.3) ; </a:t>
            </a:r>
            <a:r>
              <a:rPr lang="en-US" i="1" dirty="0"/>
              <a:t>n = number of panels; k</a:t>
            </a:r>
            <a:r>
              <a:rPr lang="en-US" sz="2000" i="1" dirty="0"/>
              <a:t>R</a:t>
            </a:r>
            <a:r>
              <a:rPr lang="en-US" i="1" dirty="0"/>
              <a:t> = bucking coefficient; α = aspect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/>
              <a:t>ratio; γ</a:t>
            </a:r>
            <a:r>
              <a:rPr lang="en-US" sz="2000" i="1" dirty="0"/>
              <a:t>l</a:t>
            </a:r>
            <a:r>
              <a:rPr lang="en-US" i="1" dirty="0"/>
              <a:t> = relative stiffness ratio of an actual longitudinal stiffener.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/>
              <a:t>Based on survey results shown in Fig.1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1352</Words>
  <Application>Microsoft Office PowerPoint</Application>
  <PresentationFormat>On-screen Show (4:3)</PresentationFormat>
  <Paragraphs>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Elasto - plastic behavior of beam-to-column connections with fillets of steel bridge frame piers</vt:lpstr>
      <vt:lpstr>Abstract</vt:lpstr>
      <vt:lpstr>INTRODUCTION</vt:lpstr>
      <vt:lpstr>Slide 4</vt:lpstr>
      <vt:lpstr>OUTLINE OF EXPERIMENTS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Elasto - plastic behavior of beam-to-column connections with fillets of steel bridge frame piers</dc:title>
  <dc:creator>amir hossien</dc:creator>
  <cp:lastModifiedBy>amir hossien</cp:lastModifiedBy>
  <cp:revision>45</cp:revision>
  <dcterms:created xsi:type="dcterms:W3CDTF">2011-09-16T06:56:19Z</dcterms:created>
  <dcterms:modified xsi:type="dcterms:W3CDTF">2011-09-16T08:35:39Z</dcterms:modified>
</cp:coreProperties>
</file>