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C577FFB-905F-4FC9-932D-DE33A61F51F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577FFB-905F-4FC9-932D-DE33A61F51F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C577FFB-905F-4FC9-932D-DE33A61F51F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577FFB-905F-4FC9-932D-DE33A61F51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7DDE810-9A3A-46A1-AFD6-81D4195EF905}" type="datetimeFigureOut">
              <a:rPr lang="en-US" smtClean="0"/>
              <a:pPr/>
              <a:t>10/6/2011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577FFB-905F-4FC9-932D-DE33A61F51F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7DDE810-9A3A-46A1-AFD6-81D4195EF905}" type="datetimeFigureOut">
              <a:rPr lang="en-US" smtClean="0"/>
              <a:pPr/>
              <a:t>10/6/2011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C577FFB-905F-4FC9-932D-DE33A61F51F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3400"/>
            <a:ext cx="7406640" cy="4343400"/>
          </a:xfrm>
        </p:spPr>
        <p:txBody>
          <a:bodyPr>
            <a:normAutofit/>
          </a:bodyPr>
          <a:lstStyle/>
          <a:p>
            <a:pPr algn="ctr"/>
            <a:r>
              <a:rPr lang="en-US" sz="6000" b="1" dirty="0" smtClean="0">
                <a:latin typeface="Arial" pitchFamily="34" charset="0"/>
                <a:cs typeface="Arial" pitchFamily="34" charset="0"/>
              </a:rPr>
              <a:t>Concrete Repair</a:t>
            </a:r>
            <a:br>
              <a:rPr lang="en-US" sz="6000" b="1" dirty="0" smtClean="0">
                <a:latin typeface="Arial" pitchFamily="34" charset="0"/>
                <a:cs typeface="Arial" pitchFamily="34" charset="0"/>
              </a:rPr>
            </a:br>
            <a:r>
              <a:rPr lang="en-US" sz="6000" b="1" dirty="0" smtClean="0">
                <a:latin typeface="Arial" pitchFamily="34" charset="0"/>
                <a:cs typeface="Arial" pitchFamily="34" charset="0"/>
              </a:rPr>
              <a:t>presented by:</a:t>
            </a:r>
            <a:br>
              <a:rPr lang="en-US" sz="6000" b="1" dirty="0" smtClean="0">
                <a:latin typeface="Arial" pitchFamily="34" charset="0"/>
                <a:cs typeface="Arial" pitchFamily="34" charset="0"/>
              </a:rPr>
            </a:br>
            <a:r>
              <a:rPr lang="en-US" sz="4400" b="1" dirty="0" err="1" smtClean="0">
                <a:latin typeface="Arial" pitchFamily="34" charset="0"/>
                <a:cs typeface="Arial" pitchFamily="34" charset="0"/>
              </a:rPr>
              <a:t>Amirhossein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Jodeiri</a:t>
            </a:r>
            <a:r>
              <a:rPr lang="en-US" sz="4400" b="1" dirty="0" smtClean="0">
                <a:latin typeface="Arial" pitchFamily="34" charset="0"/>
                <a:cs typeface="Arial" pitchFamily="34" charset="0"/>
              </a:rPr>
              <a:t/>
            </a:r>
            <a:br>
              <a:rPr lang="en-US" sz="4400" b="1" dirty="0" smtClean="0">
                <a:latin typeface="Arial" pitchFamily="34" charset="0"/>
                <a:cs typeface="Arial" pitchFamily="34" charset="0"/>
              </a:rPr>
            </a:br>
            <a:r>
              <a:rPr lang="en-US" sz="2800" b="1" dirty="0" err="1" smtClean="0">
                <a:latin typeface="Arial" pitchFamily="34" charset="0"/>
                <a:cs typeface="Arial" pitchFamily="34" charset="0"/>
              </a:rPr>
              <a:t>Mapua</a:t>
            </a:r>
            <a:r>
              <a:rPr lang="en-US" sz="2800" b="1" dirty="0" smtClean="0">
                <a:latin typeface="Arial" pitchFamily="34" charset="0"/>
                <a:cs typeface="Arial" pitchFamily="34" charset="0"/>
              </a:rPr>
              <a:t> Institute Of </a:t>
            </a:r>
            <a:r>
              <a:rPr lang="en-US" sz="2800" b="1" dirty="0" err="1" smtClean="0">
                <a:latin typeface="Arial" pitchFamily="34" charset="0"/>
                <a:cs typeface="Arial" pitchFamily="34" charset="0"/>
              </a:rPr>
              <a:t>Tecnology</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
            <a:ext cx="8019288" cy="6705600"/>
          </a:xfrm>
        </p:spPr>
        <p:txBody>
          <a:bodyPr>
            <a:normAutofit fontScale="92500"/>
          </a:bodyPr>
          <a:lstStyle/>
          <a:p>
            <a:pPr>
              <a:lnSpc>
                <a:spcPct val="150000"/>
              </a:lnSpc>
              <a:buNone/>
            </a:pPr>
            <a:r>
              <a:rPr lang="en-US" sz="2400" dirty="0" smtClean="0">
                <a:latin typeface="Arial" pitchFamily="34" charset="0"/>
                <a:cs typeface="Arial" pitchFamily="34" charset="0"/>
              </a:rPr>
              <a:t>Procedure:</a:t>
            </a:r>
          </a:p>
          <a:p>
            <a:pPr>
              <a:lnSpc>
                <a:spcPct val="150000"/>
              </a:lnSpc>
              <a:buNone/>
            </a:pPr>
            <a:r>
              <a:rPr lang="en-US" sz="2400" dirty="0" smtClean="0">
                <a:latin typeface="Arial" pitchFamily="34" charset="0"/>
                <a:cs typeface="Arial" pitchFamily="34" charset="0"/>
              </a:rPr>
              <a:t>1. Drill holes and construct the piles to suite the design load.</a:t>
            </a:r>
          </a:p>
          <a:p>
            <a:pPr>
              <a:lnSpc>
                <a:spcPct val="150000"/>
              </a:lnSpc>
              <a:buNone/>
            </a:pPr>
            <a:r>
              <a:rPr lang="en-US" sz="2400" dirty="0" smtClean="0">
                <a:latin typeface="Arial" pitchFamily="34" charset="0"/>
                <a:cs typeface="Arial" pitchFamily="34" charset="0"/>
              </a:rPr>
              <a:t>2. Support the lifting frames on the constructed piles using temporary stools.</a:t>
            </a:r>
          </a:p>
          <a:p>
            <a:pPr>
              <a:lnSpc>
                <a:spcPct val="150000"/>
              </a:lnSpc>
              <a:buNone/>
            </a:pPr>
            <a:r>
              <a:rPr lang="en-US" sz="2400" dirty="0" smtClean="0">
                <a:latin typeface="Arial" pitchFamily="34" charset="0"/>
                <a:cs typeface="Arial" pitchFamily="34" charset="0"/>
              </a:rPr>
              <a:t>3. Anchor the   </a:t>
            </a:r>
            <a:r>
              <a:rPr lang="en-US" sz="2400" dirty="0" err="1" smtClean="0">
                <a:latin typeface="Arial" pitchFamily="34" charset="0"/>
                <a:cs typeface="Arial" pitchFamily="34" charset="0"/>
              </a:rPr>
              <a:t>Dywidag</a:t>
            </a:r>
            <a:r>
              <a:rPr lang="en-US" sz="2400" dirty="0" smtClean="0">
                <a:latin typeface="Arial" pitchFamily="34" charset="0"/>
                <a:cs typeface="Arial" pitchFamily="34" charset="0"/>
              </a:rPr>
              <a:t>  bars to the slab to be lifted and connected the  </a:t>
            </a:r>
            <a:r>
              <a:rPr lang="en-US" sz="2400" dirty="0" err="1" smtClean="0">
                <a:latin typeface="Arial" pitchFamily="34" charset="0"/>
                <a:cs typeface="Arial" pitchFamily="34" charset="0"/>
              </a:rPr>
              <a:t>Dywidag</a:t>
            </a:r>
            <a:r>
              <a:rPr lang="en-US" sz="2400" dirty="0" smtClean="0">
                <a:latin typeface="Arial" pitchFamily="34" charset="0"/>
                <a:cs typeface="Arial" pitchFamily="34" charset="0"/>
              </a:rPr>
              <a:t>  bars to the lifting frame.</a:t>
            </a:r>
          </a:p>
          <a:p>
            <a:pPr>
              <a:lnSpc>
                <a:spcPct val="150000"/>
              </a:lnSpc>
              <a:buNone/>
            </a:pPr>
            <a:r>
              <a:rPr lang="en-US" sz="2400" dirty="0" smtClean="0">
                <a:latin typeface="Arial" pitchFamily="34" charset="0"/>
                <a:cs typeface="Arial" pitchFamily="34" charset="0"/>
              </a:rPr>
              <a:t>4. Lift the frame against the constructed piles by means of hydraulic jacks in between them.</a:t>
            </a:r>
          </a:p>
          <a:p>
            <a:pPr>
              <a:lnSpc>
                <a:spcPct val="150000"/>
              </a:lnSpc>
              <a:buNone/>
            </a:pPr>
            <a:r>
              <a:rPr lang="en-US" sz="2400" dirty="0" smtClean="0">
                <a:latin typeface="Arial" pitchFamily="34" charset="0"/>
                <a:cs typeface="Arial" pitchFamily="34" charset="0"/>
              </a:rPr>
              <a:t>5. The lifting of the frame will enable the slab also to be lifted, adjust the slab to the required level.</a:t>
            </a:r>
          </a:p>
          <a:p>
            <a:pPr>
              <a:lnSpc>
                <a:spcPct val="150000"/>
              </a:lnSpc>
              <a:buNone/>
            </a:pPr>
            <a:r>
              <a:rPr lang="en-US" sz="2400" dirty="0" smtClean="0">
                <a:latin typeface="Arial" pitchFamily="34" charset="0"/>
                <a:cs typeface="Arial" pitchFamily="34" charset="0"/>
              </a:rPr>
              <a:t>6. Remove the jacks and lifting frame one by one, by connecting  the lifted slab to the pile permanently.</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66888" cy="6019800"/>
          </a:xfrm>
        </p:spPr>
        <p:txBody>
          <a:bodyPr>
            <a:normAutofit/>
          </a:bodyPr>
          <a:lstStyle/>
          <a:p>
            <a:pPr>
              <a:lnSpc>
                <a:spcPct val="150000"/>
              </a:lnSpc>
              <a:buNone/>
            </a:pPr>
            <a:r>
              <a:rPr lang="en-US" sz="2800" b="1" dirty="0" smtClean="0">
                <a:latin typeface="Arial" pitchFamily="34" charset="0"/>
                <a:cs typeface="Arial" pitchFamily="34" charset="0"/>
              </a:rPr>
              <a:t>Advantages:</a:t>
            </a:r>
          </a:p>
          <a:p>
            <a:pPr>
              <a:lnSpc>
                <a:spcPct val="150000"/>
              </a:lnSpc>
              <a:buNone/>
            </a:pPr>
            <a:r>
              <a:rPr lang="en-US" sz="2800" dirty="0" smtClean="0">
                <a:latin typeface="Arial" pitchFamily="34" charset="0"/>
                <a:cs typeface="Arial" pitchFamily="34" charset="0"/>
              </a:rPr>
              <a:t>1. No excavation is required.</a:t>
            </a:r>
          </a:p>
          <a:p>
            <a:pPr>
              <a:lnSpc>
                <a:spcPct val="150000"/>
              </a:lnSpc>
              <a:buNone/>
            </a:pPr>
            <a:r>
              <a:rPr lang="en-US" sz="2800" dirty="0" smtClean="0">
                <a:latin typeface="Arial" pitchFamily="34" charset="0"/>
                <a:cs typeface="Arial" pitchFamily="34" charset="0"/>
              </a:rPr>
              <a:t>2. Grade slab's capacities are upgraded with</a:t>
            </a:r>
          </a:p>
          <a:p>
            <a:pPr>
              <a:lnSpc>
                <a:spcPct val="150000"/>
              </a:lnSpc>
              <a:buNone/>
            </a:pPr>
            <a:r>
              <a:rPr lang="en-US" sz="2800" dirty="0" smtClean="0">
                <a:latin typeface="Arial" pitchFamily="34" charset="0"/>
                <a:cs typeface="Arial" pitchFamily="34" charset="0"/>
              </a:rPr>
              <a:t>minimum disruption.</a:t>
            </a:r>
          </a:p>
          <a:p>
            <a:pPr>
              <a:lnSpc>
                <a:spcPct val="150000"/>
              </a:lnSpc>
              <a:buNone/>
            </a:pPr>
            <a:r>
              <a:rPr lang="en-US" sz="2800" dirty="0" smtClean="0">
                <a:latin typeface="Arial" pitchFamily="34" charset="0"/>
                <a:cs typeface="Arial" pitchFamily="34" charset="0"/>
              </a:rPr>
              <a:t>3. Disruption to floor finishes is minimal.</a:t>
            </a:r>
          </a:p>
          <a:p>
            <a:pPr>
              <a:lnSpc>
                <a:spcPct val="150000"/>
              </a:lnSpc>
              <a:buNone/>
            </a:pPr>
            <a:r>
              <a:rPr lang="en-US" sz="2800" dirty="0" smtClean="0">
                <a:latin typeface="Arial" pitchFamily="34" charset="0"/>
                <a:cs typeface="Arial" pitchFamily="34" charset="0"/>
              </a:rPr>
              <a:t>4. Fast operation when compared with all other</a:t>
            </a:r>
          </a:p>
          <a:p>
            <a:pPr>
              <a:lnSpc>
                <a:spcPct val="150000"/>
              </a:lnSpc>
              <a:buNone/>
            </a:pPr>
            <a:r>
              <a:rPr lang="en-US" sz="2800" dirty="0" smtClean="0">
                <a:latin typeface="Arial" pitchFamily="34" charset="0"/>
                <a:cs typeface="Arial" pitchFamily="34" charset="0"/>
              </a:rPr>
              <a:t>available methods.</a:t>
            </a:r>
          </a:p>
          <a:p>
            <a:pPr>
              <a:lnSpc>
                <a:spcPct val="150000"/>
              </a:lnSpc>
              <a:buNone/>
            </a:pPr>
            <a:r>
              <a:rPr lang="en-US" sz="2800" dirty="0" smtClean="0">
                <a:latin typeface="Arial" pitchFamily="34" charset="0"/>
                <a:cs typeface="Arial" pitchFamily="34" charset="0"/>
              </a:rPr>
              <a:t>5. Cost effective in saving the structure.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1143000" y="304800"/>
            <a:ext cx="7772400" cy="6324600"/>
          </a:xfrm>
          <a:prstGeom prst="rect">
            <a:avLst/>
          </a:prstGeom>
          <a:noFill/>
          <a:ln w="9525">
            <a:noFill/>
            <a:miter lim="800000"/>
            <a:headEnd/>
            <a:tailEnd/>
          </a:ln>
        </p:spPr>
      </p:pic>
      <p:sp>
        <p:nvSpPr>
          <p:cNvPr id="6" name="Rectangle 5"/>
          <p:cNvSpPr/>
          <p:nvPr/>
        </p:nvSpPr>
        <p:spPr>
          <a:xfrm>
            <a:off x="1981200" y="5943600"/>
            <a:ext cx="5867400" cy="400110"/>
          </a:xfrm>
          <a:prstGeom prst="rect">
            <a:avLst/>
          </a:prstGeom>
        </p:spPr>
        <p:txBody>
          <a:bodyPr wrap="square">
            <a:spAutoFit/>
          </a:bodyPr>
          <a:lstStyle/>
          <a:p>
            <a:r>
              <a:rPr lang="en-US" sz="2000" dirty="0" smtClean="0"/>
              <a:t>               section of lifting frame &amp; poles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143000" y="228600"/>
            <a:ext cx="76962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err="1" smtClean="0"/>
              <a:t>Shotcreting</a:t>
            </a:r>
            <a:endParaRPr lang="en-US" dirty="0"/>
          </a:p>
        </p:txBody>
      </p:sp>
      <p:sp>
        <p:nvSpPr>
          <p:cNvPr id="3" name="Content Placeholder 2"/>
          <p:cNvSpPr>
            <a:spLocks noGrp="1"/>
          </p:cNvSpPr>
          <p:nvPr>
            <p:ph idx="1"/>
          </p:nvPr>
        </p:nvSpPr>
        <p:spPr>
          <a:xfrm>
            <a:off x="1066800" y="1447800"/>
            <a:ext cx="7866888" cy="5181600"/>
          </a:xfrm>
        </p:spPr>
        <p:txBody>
          <a:bodyPr>
            <a:normAutofit fontScale="77500" lnSpcReduction="20000"/>
          </a:bodyPr>
          <a:lstStyle/>
          <a:p>
            <a:pPr algn="just">
              <a:lnSpc>
                <a:spcPct val="160000"/>
              </a:lnSpc>
              <a:buNone/>
            </a:pPr>
            <a:r>
              <a:rPr lang="en-US" dirty="0" smtClean="0"/>
              <a:t>The process of repairing  the concrete affected by reinforcement corrosion or other deterioration and to strengthen any structural elements by a mixture of cement, aggregate and water, with or without admixtures, which are projected at high velocity from a nozzle in to place as a continuous stream without interruption. Compaction to produce a dense homogenous mass is achieved by the mixture's own velocity.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219200" y="304800"/>
            <a:ext cx="7543800" cy="5791200"/>
          </a:xfrm>
          <a:prstGeom prst="rect">
            <a:avLst/>
          </a:prstGeom>
          <a:noFill/>
          <a:ln w="9525">
            <a:noFill/>
            <a:miter lim="800000"/>
            <a:headEnd/>
            <a:tailEnd/>
          </a:ln>
        </p:spPr>
      </p:pic>
      <p:sp>
        <p:nvSpPr>
          <p:cNvPr id="5" name="Rectangle 4"/>
          <p:cNvSpPr/>
          <p:nvPr/>
        </p:nvSpPr>
        <p:spPr>
          <a:xfrm>
            <a:off x="2590800" y="6172200"/>
            <a:ext cx="4191000" cy="369332"/>
          </a:xfrm>
          <a:prstGeom prst="rect">
            <a:avLst/>
          </a:prstGeom>
        </p:spPr>
        <p:txBody>
          <a:bodyPr wrap="square">
            <a:spAutoFit/>
          </a:bodyPr>
          <a:lstStyle/>
          <a:p>
            <a:r>
              <a:rPr lang="en-US" b="1" dirty="0" smtClean="0"/>
              <a:t>    Reinstatement </a:t>
            </a:r>
            <a:r>
              <a:rPr lang="en-US" b="1" dirty="0"/>
              <a:t>of corroded wall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90688" cy="6324600"/>
          </a:xfrm>
        </p:spPr>
        <p:txBody>
          <a:bodyPr>
            <a:normAutofit/>
          </a:bodyPr>
          <a:lstStyle/>
          <a:p>
            <a:pPr algn="just">
              <a:buNone/>
            </a:pPr>
            <a:r>
              <a:rPr lang="en-US" sz="2800" b="1" dirty="0" smtClean="0">
                <a:latin typeface="Arial" pitchFamily="34" charset="0"/>
                <a:cs typeface="Arial" pitchFamily="34" charset="0"/>
              </a:rPr>
              <a:t>Dry Process: </a:t>
            </a:r>
          </a:p>
          <a:p>
            <a:pPr algn="just">
              <a:lnSpc>
                <a:spcPct val="150000"/>
              </a:lnSpc>
              <a:buFont typeface="Arial" pitchFamily="34" charset="0"/>
              <a:buChar char="•"/>
            </a:pPr>
            <a:r>
              <a:rPr lang="en-US" sz="2800" dirty="0" smtClean="0">
                <a:latin typeface="Arial" pitchFamily="34" charset="0"/>
                <a:cs typeface="Arial" pitchFamily="34" charset="0"/>
              </a:rPr>
              <a:t>In this method, the cement and aggregate are      batched and mixed without added water, and fed into the delivery gun.   The machine feeds a continuous and even amount of mixed material under high air pressure into a high velocity stream of dry air in the flexible delivery hose. Water is introduced as a spray at a special nozzle at the discharge end.</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04800"/>
            <a:ext cx="7790688" cy="5943600"/>
          </a:xfrm>
        </p:spPr>
        <p:txBody>
          <a:bodyPr>
            <a:normAutofit fontScale="92500" lnSpcReduction="10000"/>
          </a:bodyPr>
          <a:lstStyle/>
          <a:p>
            <a:pPr>
              <a:buNone/>
            </a:pPr>
            <a:r>
              <a:rPr lang="en-US" dirty="0" smtClean="0"/>
              <a:t>Wet Process: </a:t>
            </a:r>
          </a:p>
          <a:p>
            <a:pPr>
              <a:lnSpc>
                <a:spcPct val="150000"/>
              </a:lnSpc>
              <a:buFont typeface="Arial" pitchFamily="34" charset="0"/>
              <a:buChar char="•"/>
            </a:pPr>
            <a:r>
              <a:rPr lang="en-US" dirty="0" smtClean="0"/>
              <a:t>In this method, conventional concrete or grout pumping equipment is generally used. A suitable mix is pumped to the discharge nozzle along a flexible delivery hose. An additional air supply is introduced at the discharge nozzle, to speed up the flow and impart sufficient velocity so that the material is compacted on impact.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14488" cy="5867400"/>
          </a:xfrm>
        </p:spPr>
        <p:txBody>
          <a:bodyPr>
            <a:normAutofit fontScale="85000" lnSpcReduction="20000"/>
          </a:bodyPr>
          <a:lstStyle/>
          <a:p>
            <a:pPr>
              <a:buNone/>
            </a:pPr>
            <a:r>
              <a:rPr lang="en-US" b="1" dirty="0" smtClean="0"/>
              <a:t>Fields of Application:</a:t>
            </a:r>
          </a:p>
          <a:p>
            <a:pPr>
              <a:lnSpc>
                <a:spcPct val="150000"/>
              </a:lnSpc>
              <a:buNone/>
            </a:pPr>
            <a:r>
              <a:rPr lang="en-US" dirty="0" smtClean="0"/>
              <a:t>1. Repair of large areas of concrete deteriorated due to reinforcement corrosion or other reasons.</a:t>
            </a:r>
          </a:p>
          <a:p>
            <a:pPr>
              <a:lnSpc>
                <a:spcPct val="150000"/>
              </a:lnSpc>
              <a:buNone/>
            </a:pPr>
            <a:r>
              <a:rPr lang="en-US" dirty="0" smtClean="0"/>
              <a:t>2. Strengthening of existing concrete columns, beams and slabs by increasing the concrete sectional area by the application of  </a:t>
            </a:r>
            <a:r>
              <a:rPr lang="en-US" dirty="0" err="1" smtClean="0"/>
              <a:t>shotcreting</a:t>
            </a:r>
            <a:r>
              <a:rPr lang="en-US" dirty="0" smtClean="0"/>
              <a:t>  and by increasing the steel.</a:t>
            </a:r>
          </a:p>
          <a:p>
            <a:pPr>
              <a:lnSpc>
                <a:spcPct val="150000"/>
              </a:lnSpc>
              <a:buNone/>
            </a:pPr>
            <a:r>
              <a:rPr lang="en-US" dirty="0" smtClean="0"/>
              <a:t>3. Construction of structures with complex shapes, where the preparation of shuttering is difficult and complex.</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90688" cy="6400800"/>
          </a:xfrm>
        </p:spPr>
        <p:txBody>
          <a:bodyPr>
            <a:normAutofit fontScale="62500" lnSpcReduction="20000"/>
          </a:bodyPr>
          <a:lstStyle/>
          <a:p>
            <a:pPr>
              <a:buNone/>
            </a:pPr>
            <a:r>
              <a:rPr lang="en-US" b="1" dirty="0" smtClean="0"/>
              <a:t>Repair Methodology:</a:t>
            </a:r>
          </a:p>
          <a:p>
            <a:pPr>
              <a:lnSpc>
                <a:spcPct val="170000"/>
              </a:lnSpc>
              <a:buNone/>
            </a:pPr>
            <a:r>
              <a:rPr lang="en-US" sz="3100" dirty="0" smtClean="0">
                <a:latin typeface="Arial" pitchFamily="34" charset="0"/>
                <a:cs typeface="Arial" pitchFamily="34" charset="0"/>
              </a:rPr>
              <a:t>1. Remove all distressed concrete from the affected structural area and a minimum of 20 mm behind the steel reinforcement.</a:t>
            </a:r>
          </a:p>
          <a:p>
            <a:pPr>
              <a:lnSpc>
                <a:spcPct val="170000"/>
              </a:lnSpc>
              <a:buNone/>
            </a:pPr>
            <a:r>
              <a:rPr lang="en-US" sz="3100" dirty="0" smtClean="0">
                <a:latin typeface="Arial" pitchFamily="34" charset="0"/>
                <a:cs typeface="Arial" pitchFamily="34" charset="0"/>
              </a:rPr>
              <a:t>2. Sand blast substrate to remove loose concrete and to remove the corrosion in the steel.</a:t>
            </a:r>
          </a:p>
          <a:p>
            <a:pPr>
              <a:lnSpc>
                <a:spcPct val="170000"/>
              </a:lnSpc>
              <a:buNone/>
            </a:pPr>
            <a:r>
              <a:rPr lang="en-US" sz="3100" dirty="0" smtClean="0">
                <a:latin typeface="Arial" pitchFamily="34" charset="0"/>
                <a:cs typeface="Arial" pitchFamily="34" charset="0"/>
              </a:rPr>
              <a:t>3. Reinforcement which has lost more than 15% of its cross sectional area shall be supplemented with new reinforcement.</a:t>
            </a:r>
          </a:p>
          <a:p>
            <a:pPr>
              <a:lnSpc>
                <a:spcPct val="170000"/>
              </a:lnSpc>
              <a:buNone/>
            </a:pPr>
            <a:r>
              <a:rPr lang="en-US" sz="3100" dirty="0" smtClean="0">
                <a:latin typeface="Arial" pitchFamily="34" charset="0"/>
                <a:cs typeface="Arial" pitchFamily="34" charset="0"/>
              </a:rPr>
              <a:t>4. Protect the application area to avoid over spray</a:t>
            </a:r>
          </a:p>
          <a:p>
            <a:pPr>
              <a:lnSpc>
                <a:spcPct val="170000"/>
              </a:lnSpc>
              <a:buNone/>
            </a:pPr>
            <a:r>
              <a:rPr lang="en-US" sz="3100" dirty="0" smtClean="0">
                <a:latin typeface="Arial" pitchFamily="34" charset="0"/>
                <a:cs typeface="Arial" pitchFamily="34" charset="0"/>
              </a:rPr>
              <a:t>5. Apply the  </a:t>
            </a:r>
            <a:r>
              <a:rPr lang="en-US" sz="3100" dirty="0" err="1" smtClean="0">
                <a:latin typeface="Arial" pitchFamily="34" charset="0"/>
                <a:cs typeface="Arial" pitchFamily="34" charset="0"/>
              </a:rPr>
              <a:t>shotcrete</a:t>
            </a:r>
            <a:r>
              <a:rPr lang="en-US" sz="3100" dirty="0" smtClean="0">
                <a:latin typeface="Arial" pitchFamily="34" charset="0"/>
                <a:cs typeface="Arial" pitchFamily="34" charset="0"/>
              </a:rPr>
              <a:t>,  perpendicular to the substrate, ensuring full encapsulation of reinforcement and good bond with the substrate.</a:t>
            </a:r>
          </a:p>
          <a:p>
            <a:pPr>
              <a:lnSpc>
                <a:spcPct val="170000"/>
              </a:lnSpc>
              <a:buNone/>
            </a:pPr>
            <a:r>
              <a:rPr lang="en-US" sz="3100" dirty="0" smtClean="0">
                <a:latin typeface="Arial" pitchFamily="34" charset="0"/>
                <a:cs typeface="Arial" pitchFamily="34" charset="0"/>
              </a:rPr>
              <a:t>6. The </a:t>
            </a:r>
            <a:r>
              <a:rPr lang="en-US" sz="3100" dirty="0" err="1" smtClean="0">
                <a:latin typeface="Arial" pitchFamily="34" charset="0"/>
                <a:cs typeface="Arial" pitchFamily="34" charset="0"/>
              </a:rPr>
              <a:t>shotcreted</a:t>
            </a:r>
            <a:r>
              <a:rPr lang="en-US" sz="3100" dirty="0" smtClean="0">
                <a:latin typeface="Arial" pitchFamily="34" charset="0"/>
                <a:cs typeface="Arial" pitchFamily="34" charset="0"/>
              </a:rPr>
              <a:t> surface shall be left as-shot or can be formed to a </a:t>
            </a:r>
            <a:r>
              <a:rPr lang="en-US" sz="3100" dirty="0" err="1" smtClean="0">
                <a:latin typeface="Arial" pitchFamily="34" charset="0"/>
                <a:cs typeface="Arial" pitchFamily="34" charset="0"/>
              </a:rPr>
              <a:t>sem</a:t>
            </a:r>
            <a:r>
              <a:rPr lang="en-US" sz="3100" dirty="0" smtClean="0">
                <a:latin typeface="Arial" pitchFamily="34" charset="0"/>
                <a:cs typeface="Arial" pitchFamily="34" charset="0"/>
              </a:rPr>
              <a:t>-smooth surface, as per the requirement.</a:t>
            </a:r>
            <a:endParaRPr lang="en-US" sz="3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247888" cy="6019800"/>
          </a:xfrm>
        </p:spPr>
        <p:txBody>
          <a:bodyPr>
            <a:normAutofit/>
          </a:bodyPr>
          <a:lstStyle/>
          <a:p>
            <a:pPr algn="just">
              <a:buFont typeface="Arial" pitchFamily="34" charset="0"/>
              <a:buChar char="•"/>
            </a:pPr>
            <a:endParaRPr lang="en-US" sz="2800" dirty="0" smtClean="0"/>
          </a:p>
          <a:p>
            <a:pPr algn="just">
              <a:buFont typeface="Arial" pitchFamily="34" charset="0"/>
              <a:buChar char="•"/>
            </a:pPr>
            <a:r>
              <a:rPr lang="en-US" sz="2800" dirty="0" smtClean="0">
                <a:latin typeface="Arial" pitchFamily="34" charset="0"/>
                <a:cs typeface="Arial" pitchFamily="34" charset="0"/>
              </a:rPr>
              <a:t>Repair refers to modification of structure, damaged in its appearance or serviceability, to    restore, partly or wholly, the pre-existing characteristics of serviceability, load-bearing capacity and if necessary, to improve its durability. </a:t>
            </a:r>
          </a:p>
          <a:p>
            <a:pPr algn="just">
              <a:buFont typeface="Arial" pitchFamily="34" charset="0"/>
              <a:buChar char="•"/>
            </a:pPr>
            <a:endParaRPr lang="en-US" sz="2800" dirty="0" smtClean="0">
              <a:latin typeface="Arial" pitchFamily="34" charset="0"/>
              <a:cs typeface="Arial" pitchFamily="34" charset="0"/>
            </a:endParaRPr>
          </a:p>
          <a:p>
            <a:pPr algn="just">
              <a:buFont typeface="Arial" pitchFamily="34" charset="0"/>
              <a:buChar char="•"/>
            </a:pPr>
            <a:r>
              <a:rPr lang="en-US" sz="2800" dirty="0" smtClean="0">
                <a:latin typeface="Arial" pitchFamily="34" charset="0"/>
                <a:cs typeface="Arial" pitchFamily="34" charset="0"/>
              </a:rPr>
              <a:t>Concrete structures deteriorate due to a number of processes leading to cracking and </a:t>
            </a:r>
            <a:r>
              <a:rPr lang="en-US" sz="2800" dirty="0" err="1" smtClean="0">
                <a:latin typeface="Arial" pitchFamily="34" charset="0"/>
                <a:cs typeface="Arial" pitchFamily="34" charset="0"/>
              </a:rPr>
              <a:t>spalling</a:t>
            </a:r>
            <a:r>
              <a:rPr lang="en-US" sz="2800" dirty="0" smtClean="0">
                <a:latin typeface="Arial" pitchFamily="34" charset="0"/>
                <a:cs typeface="Arial" pitchFamily="34" charset="0"/>
              </a:rPr>
              <a:t>  of the concrete.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2590800" y="228600"/>
            <a:ext cx="4495800" cy="6096000"/>
          </a:xfrm>
          <a:prstGeom prst="rect">
            <a:avLst/>
          </a:prstGeom>
          <a:noFill/>
          <a:ln w="9525">
            <a:noFill/>
            <a:miter lim="800000"/>
            <a:headEnd/>
            <a:tailEnd/>
          </a:ln>
        </p:spPr>
      </p:pic>
      <p:sp>
        <p:nvSpPr>
          <p:cNvPr id="5" name="Rectangle 4"/>
          <p:cNvSpPr/>
          <p:nvPr/>
        </p:nvSpPr>
        <p:spPr>
          <a:xfrm>
            <a:off x="3962400" y="6324600"/>
            <a:ext cx="1974887" cy="369332"/>
          </a:xfrm>
          <a:prstGeom prst="rect">
            <a:avLst/>
          </a:prstGeom>
        </p:spPr>
        <p:txBody>
          <a:bodyPr wrap="square">
            <a:spAutoFit/>
          </a:bodyPr>
          <a:lstStyle/>
          <a:p>
            <a:r>
              <a:rPr lang="en-US" dirty="0" smtClean="0"/>
              <a:t>Defective column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066800" y="228600"/>
            <a:ext cx="7238999" cy="5715000"/>
          </a:xfrm>
          <a:prstGeom prst="rect">
            <a:avLst/>
          </a:prstGeom>
          <a:noFill/>
          <a:ln w="9525">
            <a:noFill/>
            <a:miter lim="800000"/>
            <a:headEnd/>
            <a:tailEnd/>
          </a:ln>
        </p:spPr>
      </p:pic>
      <p:sp>
        <p:nvSpPr>
          <p:cNvPr id="5" name="Rectangle 4"/>
          <p:cNvSpPr/>
          <p:nvPr/>
        </p:nvSpPr>
        <p:spPr>
          <a:xfrm>
            <a:off x="2971800" y="6172200"/>
            <a:ext cx="3962400" cy="400110"/>
          </a:xfrm>
          <a:prstGeom prst="rect">
            <a:avLst/>
          </a:prstGeom>
        </p:spPr>
        <p:txBody>
          <a:bodyPr wrap="square">
            <a:spAutoFit/>
          </a:bodyPr>
          <a:lstStyle/>
          <a:p>
            <a:r>
              <a:rPr lang="en-US" sz="2000" dirty="0" smtClean="0">
                <a:latin typeface="Arial" pitchFamily="34" charset="0"/>
                <a:cs typeface="Arial" pitchFamily="34" charset="0"/>
              </a:rPr>
              <a:t>     Reinstatement of Column</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600200" y="457200"/>
            <a:ext cx="6781800" cy="4343400"/>
          </a:xfrm>
          <a:prstGeom prst="rect">
            <a:avLst/>
          </a:prstGeom>
          <a:noFill/>
          <a:ln w="9525">
            <a:noFill/>
            <a:miter lim="800000"/>
            <a:headEnd/>
            <a:tailEnd/>
          </a:ln>
        </p:spPr>
      </p:pic>
      <p:sp>
        <p:nvSpPr>
          <p:cNvPr id="5" name="Rectangle 4"/>
          <p:cNvSpPr/>
          <p:nvPr/>
        </p:nvSpPr>
        <p:spPr>
          <a:xfrm>
            <a:off x="3352800" y="5105400"/>
            <a:ext cx="2542283" cy="400110"/>
          </a:xfrm>
          <a:prstGeom prst="rect">
            <a:avLst/>
          </a:prstGeom>
        </p:spPr>
        <p:txBody>
          <a:bodyPr wrap="square">
            <a:spAutoFit/>
          </a:bodyPr>
          <a:lstStyle/>
          <a:p>
            <a:r>
              <a:rPr lang="en-US" sz="2000" dirty="0" smtClean="0">
                <a:latin typeface="Arial" pitchFamily="34" charset="0"/>
                <a:cs typeface="Arial" pitchFamily="34" charset="0"/>
              </a:rPr>
              <a:t>Reinstated columns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err="1" smtClean="0"/>
              <a:t>Shotcrete</a:t>
            </a:r>
            <a:r>
              <a:rPr lang="en-US" b="1" dirty="0" smtClean="0"/>
              <a:t> Mix</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170000"/>
              </a:lnSpc>
              <a:buNone/>
            </a:pPr>
            <a:r>
              <a:rPr lang="en-US" dirty="0" smtClean="0"/>
              <a:t> </a:t>
            </a:r>
            <a:r>
              <a:rPr lang="en-US" dirty="0" smtClean="0">
                <a:latin typeface="Arial" pitchFamily="34" charset="0"/>
                <a:cs typeface="Arial" pitchFamily="34" charset="0"/>
              </a:rPr>
              <a:t>Most repair works use aggregate of less than 5mm maximum size and type I cement. The aggregate cement ratio for a dry process is generally 3.5 : 4.0 : 1 by weight. The water : cement ratio in dry process is low(typically 0.38 to 0.41) as not water is needed to achieve workability. The placed characteristics are good density, low permeability, high strength (typically 30 to 40 N/mm2) and good bond to suitable substrate.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90600" y="381000"/>
            <a:ext cx="7467600" cy="4724401"/>
          </a:xfrm>
          <a:prstGeom prst="rect">
            <a:avLst/>
          </a:prstGeom>
          <a:noFill/>
          <a:ln w="9525">
            <a:noFill/>
            <a:miter lim="800000"/>
            <a:headEnd/>
            <a:tailEnd/>
          </a:ln>
        </p:spPr>
      </p:pic>
      <p:sp>
        <p:nvSpPr>
          <p:cNvPr id="5" name="Rectangle 4"/>
          <p:cNvSpPr/>
          <p:nvPr/>
        </p:nvSpPr>
        <p:spPr>
          <a:xfrm>
            <a:off x="1295400" y="5562600"/>
            <a:ext cx="7010400" cy="369332"/>
          </a:xfrm>
          <a:prstGeom prst="rect">
            <a:avLst/>
          </a:prstGeom>
        </p:spPr>
        <p:txBody>
          <a:bodyPr wrap="square">
            <a:spAutoFit/>
          </a:bodyPr>
          <a:lstStyle/>
          <a:p>
            <a:r>
              <a:rPr lang="en-US" dirty="0" smtClean="0">
                <a:latin typeface="Arial" pitchFamily="34" charset="0"/>
                <a:cs typeface="Arial" pitchFamily="34" charset="0"/>
              </a:rPr>
              <a:t>Repair of Beam damaged by corrosion of  Reinforcement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066800" y="228600"/>
            <a:ext cx="7924800" cy="6019800"/>
          </a:xfrm>
        </p:spPr>
        <p:txBody>
          <a:bodyPr>
            <a:normAutofit/>
          </a:bodyPr>
          <a:lstStyle/>
          <a:p>
            <a:pPr marL="539496" indent="-457200" algn="just">
              <a:lnSpc>
                <a:spcPct val="150000"/>
              </a:lnSpc>
              <a:buFont typeface="Arial" pitchFamily="34" charset="0"/>
              <a:buChar char="•"/>
            </a:pPr>
            <a:r>
              <a:rPr lang="en-US" sz="2400" dirty="0" smtClean="0">
                <a:latin typeface="Arial" pitchFamily="34" charset="0"/>
                <a:cs typeface="Arial" pitchFamily="34" charset="0"/>
              </a:rPr>
              <a:t>Replacement may represent a programmed operation if referred to structural elements having a lower intrinsic longevity than the service life of the whole structure.</a:t>
            </a:r>
          </a:p>
          <a:p>
            <a:pPr marL="539496" indent="-457200" algn="just">
              <a:lnSpc>
                <a:spcPct val="150000"/>
              </a:lnSpc>
              <a:buNone/>
            </a:pPr>
            <a:endParaRPr lang="en-US" sz="2400" dirty="0" smtClean="0">
              <a:latin typeface="Arial" pitchFamily="34" charset="0"/>
              <a:cs typeface="Arial" pitchFamily="34" charset="0"/>
            </a:endParaRPr>
          </a:p>
          <a:p>
            <a:pPr marL="539496" indent="-457200" algn="just">
              <a:lnSpc>
                <a:spcPct val="150000"/>
              </a:lnSpc>
              <a:buFont typeface="Arial" pitchFamily="34" charset="0"/>
              <a:buChar char="•"/>
            </a:pPr>
            <a:r>
              <a:rPr lang="en-US" sz="2400" dirty="0" smtClean="0">
                <a:latin typeface="Arial" pitchFamily="34" charset="0"/>
                <a:cs typeface="Arial" pitchFamily="34" charset="0"/>
              </a:rPr>
              <a:t>Repair techniques are used to restore the structural integrity and shape of a concrete element and generally include removal of damaged concrete and replacement of new concrete.</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690444" y="1143000"/>
            <a:ext cx="4110156" cy="3657600"/>
          </a:xfrm>
          <a:prstGeom prst="rect">
            <a:avLst/>
          </a:prstGeom>
          <a:noFill/>
          <a:ln w="9525">
            <a:noFill/>
            <a:miter lim="800000"/>
            <a:headEnd/>
            <a:tailEnd/>
          </a:ln>
        </p:spPr>
      </p:pic>
      <p:sp>
        <p:nvSpPr>
          <p:cNvPr id="7" name="Rectangle 6"/>
          <p:cNvSpPr/>
          <p:nvPr/>
        </p:nvSpPr>
        <p:spPr>
          <a:xfrm>
            <a:off x="457200" y="4953000"/>
            <a:ext cx="4800600" cy="646331"/>
          </a:xfrm>
          <a:prstGeom prst="rect">
            <a:avLst/>
          </a:prstGeom>
        </p:spPr>
        <p:txBody>
          <a:bodyPr wrap="square">
            <a:spAutoFit/>
          </a:bodyPr>
          <a:lstStyle/>
          <a:p>
            <a:r>
              <a:rPr lang="en-US" dirty="0" smtClean="0">
                <a:latin typeface="Arial" pitchFamily="34" charset="0"/>
                <a:cs typeface="Arial" pitchFamily="34" charset="0"/>
              </a:rPr>
              <a:t>Patch Repair of Concrete wall damaged by corrosion</a:t>
            </a:r>
            <a:endParaRPr lang="en-US" dirty="0">
              <a:latin typeface="Arial" pitchFamily="34" charset="0"/>
              <a:cs typeface="Arial" pitchFamily="34" charset="0"/>
            </a:endParaRPr>
          </a:p>
        </p:txBody>
      </p:sp>
      <p:pic>
        <p:nvPicPr>
          <p:cNvPr id="2051" name="Picture 3"/>
          <p:cNvPicPr>
            <a:picLocks noGrp="1" noChangeAspect="1" noChangeArrowheads="1"/>
          </p:cNvPicPr>
          <p:nvPr>
            <p:ph sz="half" idx="2"/>
          </p:nvPr>
        </p:nvPicPr>
        <p:blipFill>
          <a:blip r:embed="rId3" cstate="print"/>
          <a:srcRect/>
          <a:stretch>
            <a:fillRect/>
          </a:stretch>
        </p:blipFill>
        <p:spPr bwMode="auto">
          <a:xfrm>
            <a:off x="5029200" y="1143000"/>
            <a:ext cx="3962400" cy="3657600"/>
          </a:xfrm>
          <a:prstGeom prst="rect">
            <a:avLst/>
          </a:prstGeom>
          <a:noFill/>
          <a:ln w="9525">
            <a:noFill/>
            <a:miter lim="800000"/>
            <a:headEnd/>
            <a:tailEnd/>
          </a:ln>
        </p:spPr>
      </p:pic>
      <p:sp>
        <p:nvSpPr>
          <p:cNvPr id="9" name="Rectangle 8"/>
          <p:cNvSpPr/>
          <p:nvPr/>
        </p:nvSpPr>
        <p:spPr>
          <a:xfrm>
            <a:off x="5029200" y="4953000"/>
            <a:ext cx="4572000" cy="369332"/>
          </a:xfrm>
          <a:prstGeom prst="rect">
            <a:avLst/>
          </a:prstGeom>
        </p:spPr>
        <p:txBody>
          <a:bodyPr>
            <a:spAutoFit/>
          </a:bodyPr>
          <a:lstStyle/>
          <a:p>
            <a:r>
              <a:rPr lang="en-US" dirty="0" smtClean="0"/>
              <a:t>Water tank wall damaged by Corrosion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66888" cy="6019800"/>
          </a:xfrm>
        </p:spPr>
        <p:txBody>
          <a:bodyPr>
            <a:normAutofit/>
          </a:bodyPr>
          <a:lstStyle/>
          <a:p>
            <a:pPr>
              <a:lnSpc>
                <a:spcPct val="150000"/>
              </a:lnSpc>
            </a:pPr>
            <a:r>
              <a:rPr lang="en-US" sz="2400" dirty="0" smtClean="0"/>
              <a:t>The planning, design, implementation and monitoring of a repair and/or strengthening project should basically be directed toward the following objectives:</a:t>
            </a:r>
          </a:p>
          <a:p>
            <a:pPr>
              <a:lnSpc>
                <a:spcPct val="150000"/>
              </a:lnSpc>
              <a:buNone/>
            </a:pPr>
            <a:r>
              <a:rPr lang="en-US" sz="2400" dirty="0" smtClean="0"/>
              <a:t>1. Ascertaining the present state of the structure,</a:t>
            </a:r>
          </a:p>
          <a:p>
            <a:pPr>
              <a:lnSpc>
                <a:spcPct val="150000"/>
              </a:lnSpc>
              <a:buNone/>
            </a:pPr>
            <a:r>
              <a:rPr lang="en-US" sz="2400" dirty="0" smtClean="0"/>
              <a:t>2. Establishing the repair and/or strengthening requirements,</a:t>
            </a:r>
          </a:p>
          <a:p>
            <a:pPr>
              <a:lnSpc>
                <a:spcPct val="150000"/>
              </a:lnSpc>
              <a:buNone/>
            </a:pPr>
            <a:r>
              <a:rPr lang="en-US" sz="2400" dirty="0" smtClean="0"/>
              <a:t>3. Preparation of a repair program,</a:t>
            </a:r>
          </a:p>
          <a:p>
            <a:pPr>
              <a:lnSpc>
                <a:spcPct val="150000"/>
              </a:lnSpc>
              <a:buNone/>
            </a:pPr>
            <a:r>
              <a:rPr lang="en-US" sz="2400" dirty="0" smtClean="0"/>
              <a:t>4. Determining the required target condition of the structure after repair and strengthening,</a:t>
            </a:r>
          </a:p>
          <a:p>
            <a:pPr>
              <a:lnSpc>
                <a:spcPct val="150000"/>
              </a:lnSpc>
              <a:buNone/>
            </a:pPr>
            <a:r>
              <a:rPr lang="en-US" sz="2400" dirty="0" smtClean="0"/>
              <a:t>5. Re-checks and inspection controls.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66888" cy="6019800"/>
          </a:xfrm>
        </p:spPr>
        <p:txBody>
          <a:bodyPr>
            <a:normAutofit fontScale="92500"/>
          </a:bodyPr>
          <a:lstStyle/>
          <a:p>
            <a:pPr>
              <a:lnSpc>
                <a:spcPct val="150000"/>
              </a:lnSpc>
              <a:buNone/>
            </a:pPr>
            <a:r>
              <a:rPr lang="en-US" dirty="0" smtClean="0"/>
              <a:t>Types of repairs:</a:t>
            </a:r>
          </a:p>
          <a:p>
            <a:pPr>
              <a:lnSpc>
                <a:spcPct val="150000"/>
              </a:lnSpc>
              <a:buNone/>
            </a:pPr>
            <a:r>
              <a:rPr lang="en-US" sz="2800" dirty="0" smtClean="0"/>
              <a:t>• Structural Lifting and Supporting</a:t>
            </a:r>
          </a:p>
          <a:p>
            <a:pPr>
              <a:lnSpc>
                <a:spcPct val="150000"/>
              </a:lnSpc>
              <a:buNone/>
            </a:pPr>
            <a:r>
              <a:rPr lang="en-US" sz="2800" dirty="0" smtClean="0"/>
              <a:t>•  </a:t>
            </a:r>
            <a:r>
              <a:rPr lang="en-US" sz="2800" dirty="0" err="1" smtClean="0"/>
              <a:t>Shotcreting</a:t>
            </a:r>
            <a:r>
              <a:rPr lang="en-US" sz="2800" dirty="0" smtClean="0"/>
              <a:t> </a:t>
            </a:r>
          </a:p>
          <a:p>
            <a:pPr>
              <a:lnSpc>
                <a:spcPct val="150000"/>
              </a:lnSpc>
              <a:buNone/>
            </a:pPr>
            <a:r>
              <a:rPr lang="en-US" sz="2800" dirty="0" smtClean="0"/>
              <a:t>• Repair of Structural Members Damaged by Corrosion</a:t>
            </a:r>
          </a:p>
          <a:p>
            <a:pPr>
              <a:lnSpc>
                <a:spcPct val="150000"/>
              </a:lnSpc>
              <a:buNone/>
            </a:pPr>
            <a:r>
              <a:rPr lang="en-US" sz="2800" dirty="0" smtClean="0"/>
              <a:t>• Concrete Patch Repair</a:t>
            </a:r>
          </a:p>
          <a:p>
            <a:pPr>
              <a:lnSpc>
                <a:spcPct val="150000"/>
              </a:lnSpc>
              <a:buNone/>
            </a:pPr>
            <a:r>
              <a:rPr lang="en-US" sz="2800" dirty="0" smtClean="0"/>
              <a:t>• Epoxy Injections for Structural Cracks</a:t>
            </a:r>
          </a:p>
          <a:p>
            <a:pPr>
              <a:lnSpc>
                <a:spcPct val="150000"/>
              </a:lnSpc>
              <a:buNone/>
            </a:pPr>
            <a:r>
              <a:rPr lang="en-US" sz="2800" dirty="0" smtClean="0"/>
              <a:t>• Repair of Expansion Joints</a:t>
            </a:r>
          </a:p>
          <a:p>
            <a:pPr>
              <a:lnSpc>
                <a:spcPct val="150000"/>
              </a:lnSpc>
              <a:buNone/>
            </a:pPr>
            <a:r>
              <a:rPr lang="en-US" sz="2800" dirty="0" smtClean="0"/>
              <a:t>• Repair of concrete water tanks and waterproofing</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Lifting and Supporting</a:t>
            </a:r>
            <a:endParaRPr lang="en-US" dirty="0"/>
          </a:p>
        </p:txBody>
      </p:sp>
      <p:sp>
        <p:nvSpPr>
          <p:cNvPr id="3" name="Content Placeholder 2"/>
          <p:cNvSpPr>
            <a:spLocks noGrp="1"/>
          </p:cNvSpPr>
          <p:nvPr>
            <p:ph idx="1"/>
          </p:nvPr>
        </p:nvSpPr>
        <p:spPr>
          <a:xfrm>
            <a:off x="990600" y="1447800"/>
            <a:ext cx="7943088" cy="4800600"/>
          </a:xfrm>
        </p:spPr>
        <p:txBody>
          <a:bodyPr>
            <a:normAutofit/>
          </a:bodyPr>
          <a:lstStyle/>
          <a:p>
            <a:pPr>
              <a:lnSpc>
                <a:spcPct val="150000"/>
              </a:lnSpc>
              <a:buNone/>
            </a:pPr>
            <a:endParaRPr lang="en-US" sz="2400" dirty="0" smtClean="0"/>
          </a:p>
          <a:p>
            <a:pPr>
              <a:lnSpc>
                <a:spcPct val="150000"/>
              </a:lnSpc>
              <a:buNone/>
            </a:pPr>
            <a:r>
              <a:rPr lang="en-US" sz="2400" dirty="0" smtClean="0"/>
              <a:t>Mechanical lifting of settled grade slabs or in some cases, even a part or whole of the main structure itself and supporting them in the lifted position by means of piles or pressure grouting.</a:t>
            </a:r>
          </a:p>
          <a:p>
            <a:pPr>
              <a:lnSpc>
                <a:spcPct val="150000"/>
              </a:lnSpc>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04800"/>
            <a:ext cx="7790688" cy="5943600"/>
          </a:xfrm>
        </p:spPr>
        <p:txBody>
          <a:bodyPr/>
          <a:lstStyle/>
          <a:p>
            <a:pPr>
              <a:lnSpc>
                <a:spcPct val="150000"/>
              </a:lnSpc>
              <a:buNone/>
            </a:pPr>
            <a:r>
              <a:rPr lang="en-US" dirty="0" smtClean="0"/>
              <a:t>Equipments for lifting:</a:t>
            </a:r>
          </a:p>
          <a:p>
            <a:pPr>
              <a:lnSpc>
                <a:spcPct val="150000"/>
              </a:lnSpc>
              <a:buNone/>
            </a:pPr>
            <a:r>
              <a:rPr lang="en-US" dirty="0" smtClean="0"/>
              <a:t>1. A set of hydraulic jacks with pumps and</a:t>
            </a:r>
          </a:p>
          <a:p>
            <a:pPr>
              <a:lnSpc>
                <a:spcPct val="150000"/>
              </a:lnSpc>
              <a:buNone/>
            </a:pPr>
            <a:r>
              <a:rPr lang="en-US" dirty="0" smtClean="0"/>
              <a:t>accessories.</a:t>
            </a:r>
          </a:p>
          <a:p>
            <a:pPr>
              <a:lnSpc>
                <a:spcPct val="150000"/>
              </a:lnSpc>
              <a:buNone/>
            </a:pPr>
            <a:r>
              <a:rPr lang="en-US" dirty="0" smtClean="0"/>
              <a:t>2. Lifting frames and accessories.</a:t>
            </a:r>
          </a:p>
          <a:p>
            <a:pPr>
              <a:lnSpc>
                <a:spcPct val="150000"/>
              </a:lnSpc>
              <a:buNone/>
            </a:pPr>
            <a:r>
              <a:rPr lang="en-US" dirty="0" smtClean="0"/>
              <a:t>3. </a:t>
            </a:r>
            <a:r>
              <a:rPr lang="en-US" dirty="0" err="1" smtClean="0"/>
              <a:t>Dywidag</a:t>
            </a:r>
            <a:r>
              <a:rPr lang="en-US" dirty="0" smtClean="0"/>
              <a:t>  bars with anchoring systems.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941</Words>
  <Application>Microsoft Office PowerPoint</Application>
  <PresentationFormat>On-screen Show (4:3)</PresentationFormat>
  <Paragraphs>72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Concrete Repair presented by: Amirhossein Jodeiri Mapua Institute Of Tecnology </vt:lpstr>
      <vt:lpstr>Slide 2</vt:lpstr>
      <vt:lpstr>Slide 3</vt:lpstr>
      <vt:lpstr>Slide 4</vt:lpstr>
      <vt:lpstr>Slide 5</vt:lpstr>
      <vt:lpstr>Slide 6</vt:lpstr>
      <vt:lpstr>Slide 7</vt:lpstr>
      <vt:lpstr>Structural Lifting and Supporting</vt:lpstr>
      <vt:lpstr>Slide 9</vt:lpstr>
      <vt:lpstr>Slide 10</vt:lpstr>
      <vt:lpstr>Slide 11</vt:lpstr>
      <vt:lpstr>Slide 12</vt:lpstr>
      <vt:lpstr>Slide 13</vt:lpstr>
      <vt:lpstr>           Shotcreting</vt:lpstr>
      <vt:lpstr>Slide 15</vt:lpstr>
      <vt:lpstr>Slide 16</vt:lpstr>
      <vt:lpstr>Slide 17</vt:lpstr>
      <vt:lpstr>Slide 18</vt:lpstr>
      <vt:lpstr>Slide 19</vt:lpstr>
      <vt:lpstr>Slide 20</vt:lpstr>
      <vt:lpstr>Slide 21</vt:lpstr>
      <vt:lpstr>Slide 22</vt:lpstr>
      <vt:lpstr>         Shotcrete Mix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dc:creator>
  <cp:lastModifiedBy>amir hossien</cp:lastModifiedBy>
  <cp:revision>38</cp:revision>
  <dcterms:created xsi:type="dcterms:W3CDTF">2011-06-10T03:30:41Z</dcterms:created>
  <dcterms:modified xsi:type="dcterms:W3CDTF">2011-10-06T09:41:46Z</dcterms:modified>
</cp:coreProperties>
</file>