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9" r:id="rId5"/>
    <p:sldId id="274" r:id="rId6"/>
    <p:sldId id="271" r:id="rId7"/>
    <p:sldId id="270" r:id="rId8"/>
    <p:sldId id="261" r:id="rId9"/>
    <p:sldId id="262" r:id="rId10"/>
    <p:sldId id="276" r:id="rId11"/>
    <p:sldId id="263" r:id="rId12"/>
    <p:sldId id="264" r:id="rId13"/>
    <p:sldId id="265" r:id="rId14"/>
    <p:sldId id="266" r:id="rId15"/>
    <p:sldId id="267" r:id="rId16"/>
    <p:sldId id="268" r:id="rId17"/>
    <p:sldId id="283" r:id="rId18"/>
    <p:sldId id="278" r:id="rId19"/>
    <p:sldId id="279" r:id="rId20"/>
    <p:sldId id="280" r:id="rId21"/>
    <p:sldId id="281" r:id="rId22"/>
    <p:sldId id="282" r:id="rId23"/>
    <p:sldId id="284" r:id="rId24"/>
    <p:sldId id="285" r:id="rId25"/>
    <p:sldId id="286" r:id="rId26"/>
    <p:sldId id="287"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6F460A4-D81C-45E4-BD5E-DF1B1F681E58}" type="datetimeFigureOut">
              <a:rPr lang="en-US" smtClean="0"/>
              <a:pPr/>
              <a:t>5/19/2011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C39559-9090-4555-A913-28C65A2B78C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F460A4-D81C-45E4-BD5E-DF1B1F681E58}" type="datetimeFigureOut">
              <a:rPr lang="en-US" smtClean="0"/>
              <a:pPr/>
              <a:t>5/19/2011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C39559-9090-4555-A913-28C65A2B78C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F460A4-D81C-45E4-BD5E-DF1B1F681E58}" type="datetimeFigureOut">
              <a:rPr lang="en-US" smtClean="0"/>
              <a:pPr/>
              <a:t>5/19/2011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C39559-9090-4555-A913-28C65A2B78C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F460A4-D81C-45E4-BD5E-DF1B1F681E58}" type="datetimeFigureOut">
              <a:rPr lang="en-US" smtClean="0"/>
              <a:pPr/>
              <a:t>5/19/2011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C39559-9090-4555-A913-28C65A2B78C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F460A4-D81C-45E4-BD5E-DF1B1F681E58}" type="datetimeFigureOut">
              <a:rPr lang="en-US" smtClean="0"/>
              <a:pPr/>
              <a:t>5/19/2011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C39559-9090-4555-A913-28C65A2B78C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6F460A4-D81C-45E4-BD5E-DF1B1F681E58}" type="datetimeFigureOut">
              <a:rPr lang="en-US" smtClean="0"/>
              <a:pPr/>
              <a:t>5/19/2011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C39559-9090-4555-A913-28C65A2B78C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6F460A4-D81C-45E4-BD5E-DF1B1F681E58}" type="datetimeFigureOut">
              <a:rPr lang="en-US" smtClean="0"/>
              <a:pPr/>
              <a:t>5/19/2011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C39559-9090-4555-A913-28C65A2B78C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6F460A4-D81C-45E4-BD5E-DF1B1F681E58}" type="datetimeFigureOut">
              <a:rPr lang="en-US" smtClean="0"/>
              <a:pPr/>
              <a:t>5/19/2011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C39559-9090-4555-A913-28C65A2B78C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F460A4-D81C-45E4-BD5E-DF1B1F681E58}" type="datetimeFigureOut">
              <a:rPr lang="en-US" smtClean="0"/>
              <a:pPr/>
              <a:t>5/19/2011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C39559-9090-4555-A913-28C65A2B78C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F460A4-D81C-45E4-BD5E-DF1B1F681E58}" type="datetimeFigureOut">
              <a:rPr lang="en-US" smtClean="0"/>
              <a:pPr/>
              <a:t>5/19/2011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C39559-9090-4555-A913-28C65A2B78C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F460A4-D81C-45E4-BD5E-DF1B1F681E58}" type="datetimeFigureOut">
              <a:rPr lang="en-US" smtClean="0"/>
              <a:pPr/>
              <a:t>5/19/2011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C39559-9090-4555-A913-28C65A2B78C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F460A4-D81C-45E4-BD5E-DF1B1F681E58}" type="datetimeFigureOut">
              <a:rPr lang="en-US" smtClean="0"/>
              <a:pPr/>
              <a:t>5/19/2011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C39559-9090-4555-A913-28C65A2B78C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bayareaunderpinning.org/Cracks.aspx"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www.bayareaunderpinning.org/Foundation_Repair_Definitions.aspx#HorizontalCracks" TargetMode="External"/><Relationship Id="rId2" Type="http://schemas.openxmlformats.org/officeDocument/2006/relationships/hyperlink" Target="http://www.bayareaunderpinning.org/Foundation_Repair_Definitions.aspx#VerticalCracks" TargetMode="External"/><Relationship Id="rId1" Type="http://schemas.openxmlformats.org/officeDocument/2006/relationships/slideLayout" Target="../slideLayouts/slideLayout1.xml"/><Relationship Id="rId4" Type="http://schemas.openxmlformats.org/officeDocument/2006/relationships/hyperlink" Target="http://www.bayareaunderpinning.org/Foundation_Repair_Definitions.aspx#LateralPressure"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90800"/>
            <a:ext cx="7772400" cy="1470025"/>
          </a:xfrm>
        </p:spPr>
        <p:txBody>
          <a:bodyPr>
            <a:normAutofit fontScale="90000"/>
          </a:bodyPr>
          <a:lstStyle/>
          <a:p>
            <a:r>
              <a:rPr lang="en-US" sz="6600" b="1" dirty="0">
                <a:latin typeface="+mn-lt"/>
              </a:rPr>
              <a:t>Foundation Failure</a:t>
            </a:r>
            <a:r>
              <a:rPr lang="en-US" b="1" dirty="0"/>
              <a:t/>
            </a:r>
            <a:br>
              <a:rPr lang="en-US" b="1" dirty="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6600" dirty="0" smtClean="0"/>
              <a:t>solution</a:t>
            </a:r>
            <a:endParaRPr lang="en-US" sz="6600" dirty="0"/>
          </a:p>
        </p:txBody>
      </p:sp>
      <p:sp>
        <p:nvSpPr>
          <p:cNvPr id="6" name="Content Placeholder 5"/>
          <p:cNvSpPr>
            <a:spLocks noGrp="1"/>
          </p:cNvSpPr>
          <p:nvPr>
            <p:ph idx="1"/>
          </p:nvPr>
        </p:nvSpPr>
        <p:spPr/>
        <p:txBody>
          <a:bodyPr/>
          <a:lstStyle/>
          <a:p>
            <a:pPr algn="just">
              <a:buNone/>
            </a:pPr>
            <a:endParaRPr lang="en-US" dirty="0" smtClean="0"/>
          </a:p>
          <a:p>
            <a:pPr algn="just"/>
            <a:r>
              <a:rPr lang="en-US" dirty="0" smtClean="0"/>
              <a:t>The Foundation </a:t>
            </a:r>
            <a:r>
              <a:rPr lang="en-US" dirty="0" smtClean="0"/>
              <a:t>Support works </a:t>
            </a:r>
            <a:r>
              <a:rPr lang="en-US" dirty="0" smtClean="0"/>
              <a:t>Push Pier System permanently stabilizes your home's foundation and offers the best opportunity to lift your home back to level without the expense and disruption of a full foundation replacement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5821362"/>
          </a:xfrm>
        </p:spPr>
        <p:txBody>
          <a:bodyPr>
            <a:normAutofit/>
          </a:bodyPr>
          <a:lstStyle/>
          <a:p>
            <a:pPr algn="l"/>
            <a:r>
              <a:rPr lang="en-US" sz="3200" dirty="0" smtClean="0"/>
              <a:t>Push Pier Advantages:</a:t>
            </a:r>
            <a:br>
              <a:rPr lang="en-US" sz="3200" dirty="0" smtClean="0"/>
            </a:br>
            <a:r>
              <a:rPr lang="en-US" sz="3200" dirty="0" smtClean="0"/>
              <a:t/>
            </a:r>
            <a:br>
              <a:rPr lang="en-US" sz="3200" dirty="0" smtClean="0"/>
            </a:br>
            <a:r>
              <a:rPr lang="en-US" sz="3200" dirty="0" smtClean="0"/>
              <a:t>.Can be installed year-round</a:t>
            </a:r>
            <a:br>
              <a:rPr lang="en-US" sz="3200" dirty="0" smtClean="0"/>
            </a:br>
            <a:r>
              <a:rPr lang="en-US" sz="3200" dirty="0" smtClean="0"/>
              <a:t>.Piers reach greater depth than other options</a:t>
            </a:r>
            <a:br>
              <a:rPr lang="en-US" sz="3200" dirty="0" smtClean="0"/>
            </a:br>
            <a:r>
              <a:rPr lang="en-US" sz="3200" dirty="0" smtClean="0"/>
              <a:t>.Long life span – galvanized steel is resistant to corrosion</a:t>
            </a:r>
            <a:br>
              <a:rPr lang="en-US" sz="3200" dirty="0" smtClean="0"/>
            </a:br>
            <a:r>
              <a:rPr lang="en-US" sz="3200" dirty="0" smtClean="0"/>
              <a:t>.Does not require the use of invasive equipment</a:t>
            </a:r>
            <a:br>
              <a:rPr lang="en-US" sz="3200" dirty="0" smtClean="0"/>
            </a:br>
            <a:r>
              <a:rPr lang="en-US" sz="3200" dirty="0" smtClean="0"/>
              <a:t>In most cases can lift foundation back to level position</a:t>
            </a:r>
            <a:br>
              <a:rPr lang="en-US" sz="3200" dirty="0" smtClean="0"/>
            </a:br>
            <a:r>
              <a:rPr lang="en-US" sz="3200" dirty="0" smtClean="0"/>
              <a:t>.Restores Property Value</a:t>
            </a:r>
            <a:endParaRPr lang="en-US" sz="3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b="1" dirty="0" smtClean="0"/>
              <a:t>Push Pier Installation Steps:</a:t>
            </a:r>
            <a:br>
              <a:rPr lang="en-US" b="1" dirty="0" smtClean="0"/>
            </a:br>
            <a:endParaRPr lang="en-US" dirty="0"/>
          </a:p>
        </p:txBody>
      </p:sp>
      <p:pic>
        <p:nvPicPr>
          <p:cNvPr id="3074" name="Picture 2" descr="C:\Users\AMIR\Desktop\1.jpg"/>
          <p:cNvPicPr>
            <a:picLocks noGrp="1" noChangeAspect="1" noChangeArrowheads="1"/>
          </p:cNvPicPr>
          <p:nvPr>
            <p:ph sz="half" idx="1"/>
          </p:nvPr>
        </p:nvPicPr>
        <p:blipFill>
          <a:blip r:embed="rId2" cstate="print"/>
          <a:srcRect/>
          <a:stretch>
            <a:fillRect/>
          </a:stretch>
        </p:blipFill>
        <p:spPr bwMode="auto">
          <a:xfrm>
            <a:off x="381000" y="1524000"/>
            <a:ext cx="3809999" cy="3886200"/>
          </a:xfrm>
          <a:prstGeom prst="rect">
            <a:avLst/>
          </a:prstGeom>
          <a:noFill/>
        </p:spPr>
      </p:pic>
      <p:sp>
        <p:nvSpPr>
          <p:cNvPr id="8" name="Rectangle 7"/>
          <p:cNvSpPr/>
          <p:nvPr/>
        </p:nvSpPr>
        <p:spPr>
          <a:xfrm>
            <a:off x="381000" y="5562600"/>
            <a:ext cx="3962400" cy="646331"/>
          </a:xfrm>
          <a:prstGeom prst="rect">
            <a:avLst/>
          </a:prstGeom>
        </p:spPr>
        <p:txBody>
          <a:bodyPr wrap="square">
            <a:spAutoFit/>
          </a:bodyPr>
          <a:lstStyle/>
          <a:p>
            <a:r>
              <a:rPr lang="en-US" b="1" dirty="0" smtClean="0"/>
              <a:t>Step 1:</a:t>
            </a:r>
            <a:r>
              <a:rPr lang="en-US" dirty="0" smtClean="0"/>
              <a:t> Footing is exposed and prepared for the bracket.</a:t>
            </a:r>
            <a:endParaRPr lang="en-US" dirty="0"/>
          </a:p>
        </p:txBody>
      </p:sp>
      <p:pic>
        <p:nvPicPr>
          <p:cNvPr id="3075" name="Picture 3" descr="C:\Users\AMIR\Desktop\step2.jpg"/>
          <p:cNvPicPr>
            <a:picLocks noGrp="1" noChangeAspect="1" noChangeArrowheads="1"/>
          </p:cNvPicPr>
          <p:nvPr>
            <p:ph sz="half" idx="2"/>
          </p:nvPr>
        </p:nvPicPr>
        <p:blipFill>
          <a:blip r:embed="rId3" cstate="print"/>
          <a:srcRect/>
          <a:stretch>
            <a:fillRect/>
          </a:stretch>
        </p:blipFill>
        <p:spPr bwMode="auto">
          <a:xfrm>
            <a:off x="4724400" y="1524000"/>
            <a:ext cx="3810000" cy="3886200"/>
          </a:xfrm>
          <a:prstGeom prst="rect">
            <a:avLst/>
          </a:prstGeom>
          <a:noFill/>
        </p:spPr>
      </p:pic>
      <p:sp>
        <p:nvSpPr>
          <p:cNvPr id="10" name="Rectangle 9"/>
          <p:cNvSpPr/>
          <p:nvPr/>
        </p:nvSpPr>
        <p:spPr>
          <a:xfrm>
            <a:off x="4572000" y="5486400"/>
            <a:ext cx="4038600" cy="646331"/>
          </a:xfrm>
          <a:prstGeom prst="rect">
            <a:avLst/>
          </a:prstGeom>
        </p:spPr>
        <p:txBody>
          <a:bodyPr wrap="square">
            <a:spAutoFit/>
          </a:bodyPr>
          <a:lstStyle/>
          <a:p>
            <a:r>
              <a:rPr lang="en-US" b="1" dirty="0" smtClean="0"/>
              <a:t>Step 2:</a:t>
            </a:r>
            <a:r>
              <a:rPr lang="en-US" dirty="0" smtClean="0"/>
              <a:t> Foundation Bracket is secured to the footing.</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457200" y="1066800"/>
            <a:ext cx="4040188" cy="1219200"/>
          </a:xfrm>
        </p:spPr>
        <p:txBody>
          <a:bodyPr>
            <a:normAutofit fontScale="92500" lnSpcReduction="20000"/>
          </a:bodyPr>
          <a:lstStyle/>
          <a:p>
            <a:r>
              <a:rPr lang="en-US" dirty="0" smtClean="0"/>
              <a:t>Step 3:</a:t>
            </a:r>
            <a:r>
              <a:rPr lang="en-US" b="0" dirty="0" smtClean="0"/>
              <a:t> Steel pier sections are hydraulically driven through the bracket to competent soil or bedrock.</a:t>
            </a:r>
            <a:endParaRPr lang="en-US" dirty="0"/>
          </a:p>
        </p:txBody>
      </p:sp>
      <p:sp>
        <p:nvSpPr>
          <p:cNvPr id="7" name="Text Placeholder 6"/>
          <p:cNvSpPr>
            <a:spLocks noGrp="1"/>
          </p:cNvSpPr>
          <p:nvPr>
            <p:ph type="body" sz="quarter" idx="3"/>
          </p:nvPr>
        </p:nvSpPr>
        <p:spPr>
          <a:xfrm>
            <a:off x="4648200" y="990600"/>
            <a:ext cx="4117975" cy="1260475"/>
          </a:xfrm>
        </p:spPr>
        <p:txBody>
          <a:bodyPr>
            <a:normAutofit fontScale="85000" lnSpcReduction="10000"/>
          </a:bodyPr>
          <a:lstStyle/>
          <a:p>
            <a:r>
              <a:rPr lang="en-US" dirty="0" smtClean="0"/>
              <a:t>Step 4:</a:t>
            </a:r>
            <a:r>
              <a:rPr lang="en-US" b="0" dirty="0" smtClean="0"/>
              <a:t> The weight of the home is transferred through the piers to load bearing strata. Home is lifted back to</a:t>
            </a:r>
            <a:br>
              <a:rPr lang="en-US" b="0" dirty="0" smtClean="0"/>
            </a:br>
            <a:r>
              <a:rPr lang="en-US" b="0" dirty="0" smtClean="0"/>
              <a:t>level if possible.</a:t>
            </a:r>
            <a:endParaRPr lang="en-US" dirty="0"/>
          </a:p>
        </p:txBody>
      </p:sp>
      <p:pic>
        <p:nvPicPr>
          <p:cNvPr id="4098" name="Picture 2" descr="C:\Users\AMIR\Desktop\step3.jpg"/>
          <p:cNvPicPr>
            <a:picLocks noGrp="1" noChangeAspect="1" noChangeArrowheads="1"/>
          </p:cNvPicPr>
          <p:nvPr>
            <p:ph sz="half" idx="2"/>
          </p:nvPr>
        </p:nvPicPr>
        <p:blipFill>
          <a:blip r:embed="rId2" cstate="print"/>
          <a:srcRect/>
          <a:stretch>
            <a:fillRect/>
          </a:stretch>
        </p:blipFill>
        <p:spPr bwMode="auto">
          <a:xfrm>
            <a:off x="381000" y="2286000"/>
            <a:ext cx="3810000" cy="4038600"/>
          </a:xfrm>
          <a:prstGeom prst="rect">
            <a:avLst/>
          </a:prstGeom>
          <a:noFill/>
        </p:spPr>
      </p:pic>
      <p:pic>
        <p:nvPicPr>
          <p:cNvPr id="4099" name="Picture 3" descr="C:\Users\AMIR\Desktop\step4.jpg"/>
          <p:cNvPicPr>
            <a:picLocks noGrp="1" noChangeAspect="1" noChangeArrowheads="1"/>
          </p:cNvPicPr>
          <p:nvPr>
            <p:ph sz="quarter" idx="4"/>
          </p:nvPr>
        </p:nvPicPr>
        <p:blipFill>
          <a:blip r:embed="rId3" cstate="print"/>
          <a:srcRect/>
          <a:stretch>
            <a:fillRect/>
          </a:stretch>
        </p:blipFill>
        <p:spPr bwMode="auto">
          <a:xfrm>
            <a:off x="4648200" y="2286000"/>
            <a:ext cx="4038600" cy="396240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Foundation Wall and Basement Wall </a:t>
            </a:r>
            <a:br>
              <a:rPr lang="en-US" b="1" dirty="0" smtClean="0"/>
            </a:b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Cracked, bowed or leaning foundation walls, are signs that you may be in need a basement wall repair that will stabilize your basement wall and keep it from getting any worse.</a:t>
            </a:r>
          </a:p>
          <a:p>
            <a:pPr algn="just"/>
            <a:endParaRPr lang="en-US" dirty="0" smtClean="0"/>
          </a:p>
          <a:p>
            <a:pPr algn="just"/>
            <a:r>
              <a:rPr lang="en-US" dirty="0" smtClean="0"/>
              <a:t>The Foundation </a:t>
            </a:r>
            <a:r>
              <a:rPr lang="en-US" dirty="0" err="1" smtClean="0"/>
              <a:t>Suppor</a:t>
            </a:r>
            <a:r>
              <a:rPr lang="en-US" dirty="0" smtClean="0"/>
              <a:t> </a:t>
            </a:r>
            <a:r>
              <a:rPr lang="en-US" dirty="0" err="1" smtClean="0"/>
              <a:t>tworks</a:t>
            </a:r>
            <a:r>
              <a:rPr lang="en-US" dirty="0" smtClean="0"/>
              <a:t> </a:t>
            </a:r>
            <a:r>
              <a:rPr lang="en-US" dirty="0" smtClean="0"/>
              <a:t>Wall Anchor System permanently stabilizes basement and retaining walls and offers the best opportunity to straighten walls over time without the cost and disruption of foundation replacement.</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AMIR\Desktop\wall-anchor-diagram.jpg"/>
          <p:cNvPicPr>
            <a:picLocks noChangeAspect="1" noChangeArrowheads="1"/>
          </p:cNvPicPr>
          <p:nvPr/>
        </p:nvPicPr>
        <p:blipFill>
          <a:blip r:embed="rId2" cstate="print"/>
          <a:srcRect/>
          <a:stretch>
            <a:fillRect/>
          </a:stretch>
        </p:blipFill>
        <p:spPr bwMode="auto">
          <a:xfrm>
            <a:off x="228600" y="152400"/>
            <a:ext cx="8686800" cy="670560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AMIR\Desktop\wall-anchor.jpg"/>
          <p:cNvPicPr>
            <a:picLocks noChangeAspect="1" noChangeArrowheads="1"/>
          </p:cNvPicPr>
          <p:nvPr/>
        </p:nvPicPr>
        <p:blipFill>
          <a:blip r:embed="rId2" cstate="print"/>
          <a:srcRect/>
          <a:stretch>
            <a:fillRect/>
          </a:stretch>
        </p:blipFill>
        <p:spPr bwMode="auto">
          <a:xfrm>
            <a:off x="228600" y="838200"/>
            <a:ext cx="8534400" cy="541020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Wall Anchor Installation Steps:</a:t>
            </a:r>
            <a:br>
              <a:rPr lang="en-US" b="1" dirty="0" smtClean="0"/>
            </a:br>
            <a:endParaRPr lang="en-US" dirty="0"/>
          </a:p>
        </p:txBody>
      </p:sp>
      <p:sp>
        <p:nvSpPr>
          <p:cNvPr id="3" name="Text Placeholder 2"/>
          <p:cNvSpPr>
            <a:spLocks noGrp="1"/>
          </p:cNvSpPr>
          <p:nvPr>
            <p:ph type="body" idx="1"/>
          </p:nvPr>
        </p:nvSpPr>
        <p:spPr/>
        <p:txBody>
          <a:bodyPr>
            <a:normAutofit fontScale="85000" lnSpcReduction="20000"/>
          </a:bodyPr>
          <a:lstStyle/>
          <a:p>
            <a:r>
              <a:rPr lang="en-US" dirty="0" smtClean="0"/>
              <a:t>Step 1:</a:t>
            </a:r>
            <a:r>
              <a:rPr lang="en-US" b="0" dirty="0" smtClean="0"/>
              <a:t> Sod is carefully removed and an earth anchor hole is augured.</a:t>
            </a:r>
            <a:endParaRPr lang="en-US" dirty="0"/>
          </a:p>
        </p:txBody>
      </p:sp>
      <p:sp>
        <p:nvSpPr>
          <p:cNvPr id="5" name="Text Placeholder 4"/>
          <p:cNvSpPr>
            <a:spLocks noGrp="1"/>
          </p:cNvSpPr>
          <p:nvPr>
            <p:ph type="body" sz="quarter" idx="3"/>
          </p:nvPr>
        </p:nvSpPr>
        <p:spPr/>
        <p:txBody>
          <a:bodyPr>
            <a:normAutofit fontScale="85000" lnSpcReduction="20000"/>
          </a:bodyPr>
          <a:lstStyle/>
          <a:p>
            <a:r>
              <a:rPr lang="en-US" dirty="0" smtClean="0"/>
              <a:t>Step 2:</a:t>
            </a:r>
            <a:r>
              <a:rPr lang="en-US" b="0" dirty="0" smtClean="0"/>
              <a:t> A small hole is drilled through the wall and a rod is driven out.</a:t>
            </a:r>
            <a:endParaRPr lang="en-US" dirty="0"/>
          </a:p>
        </p:txBody>
      </p:sp>
      <p:pic>
        <p:nvPicPr>
          <p:cNvPr id="8194" name="Picture 2" descr="C:\Users\AMIR\Desktop\wall-anchor-step1.jpg"/>
          <p:cNvPicPr>
            <a:picLocks noGrp="1" noChangeAspect="1" noChangeArrowheads="1"/>
          </p:cNvPicPr>
          <p:nvPr>
            <p:ph sz="half" idx="2"/>
          </p:nvPr>
        </p:nvPicPr>
        <p:blipFill>
          <a:blip r:embed="rId2" cstate="print"/>
          <a:srcRect/>
          <a:stretch>
            <a:fillRect/>
          </a:stretch>
        </p:blipFill>
        <p:spPr bwMode="auto">
          <a:xfrm>
            <a:off x="457200" y="2438400"/>
            <a:ext cx="3886199" cy="3657599"/>
          </a:xfrm>
          <a:prstGeom prst="rect">
            <a:avLst/>
          </a:prstGeom>
          <a:noFill/>
        </p:spPr>
      </p:pic>
      <p:pic>
        <p:nvPicPr>
          <p:cNvPr id="8195" name="Picture 3" descr="C:\Users\AMIR\Desktop\wall-anchor-step2.jpg"/>
          <p:cNvPicPr>
            <a:picLocks noGrp="1" noChangeAspect="1" noChangeArrowheads="1"/>
          </p:cNvPicPr>
          <p:nvPr>
            <p:ph sz="quarter" idx="4"/>
          </p:nvPr>
        </p:nvPicPr>
        <p:blipFill>
          <a:blip r:embed="rId3" cstate="print"/>
          <a:srcRect/>
          <a:stretch>
            <a:fillRect/>
          </a:stretch>
        </p:blipFill>
        <p:spPr bwMode="auto">
          <a:xfrm>
            <a:off x="4724400" y="2438400"/>
            <a:ext cx="3886199" cy="365760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381000" y="1066800"/>
            <a:ext cx="4040188" cy="639762"/>
          </a:xfrm>
        </p:spPr>
        <p:txBody>
          <a:bodyPr>
            <a:normAutofit fontScale="92500" lnSpcReduction="20000"/>
          </a:bodyPr>
          <a:lstStyle/>
          <a:p>
            <a:r>
              <a:rPr lang="en-US" dirty="0" smtClean="0"/>
              <a:t>Step 3:</a:t>
            </a:r>
            <a:r>
              <a:rPr lang="en-US" b="0" dirty="0" smtClean="0"/>
              <a:t> An earth anchor is installed and attached to the rod.</a:t>
            </a:r>
            <a:endParaRPr lang="en-US" dirty="0"/>
          </a:p>
        </p:txBody>
      </p:sp>
      <p:sp>
        <p:nvSpPr>
          <p:cNvPr id="7" name="Text Placeholder 6"/>
          <p:cNvSpPr>
            <a:spLocks noGrp="1"/>
          </p:cNvSpPr>
          <p:nvPr>
            <p:ph type="body" sz="quarter" idx="3"/>
          </p:nvPr>
        </p:nvSpPr>
        <p:spPr>
          <a:xfrm>
            <a:off x="4648200" y="1066800"/>
            <a:ext cx="4041775" cy="639762"/>
          </a:xfrm>
        </p:spPr>
        <p:txBody>
          <a:bodyPr>
            <a:normAutofit fontScale="85000" lnSpcReduction="20000"/>
          </a:bodyPr>
          <a:lstStyle/>
          <a:p>
            <a:r>
              <a:rPr lang="en-US" dirty="0" smtClean="0"/>
              <a:t>Step 4:</a:t>
            </a:r>
            <a:r>
              <a:rPr lang="en-US" b="0" dirty="0" smtClean="0"/>
              <a:t> A wall plate is attached and tightened, seating the earth anchor.</a:t>
            </a:r>
            <a:endParaRPr lang="en-US" dirty="0"/>
          </a:p>
        </p:txBody>
      </p:sp>
      <p:pic>
        <p:nvPicPr>
          <p:cNvPr id="9218" name="Picture 2" descr="C:\Users\AMIR\Desktop\wall-anchor-step3.jpg"/>
          <p:cNvPicPr>
            <a:picLocks noGrp="1" noChangeAspect="1" noChangeArrowheads="1"/>
          </p:cNvPicPr>
          <p:nvPr>
            <p:ph sz="half" idx="2"/>
          </p:nvPr>
        </p:nvPicPr>
        <p:blipFill>
          <a:blip r:embed="rId2" cstate="print"/>
          <a:srcRect/>
          <a:stretch>
            <a:fillRect/>
          </a:stretch>
        </p:blipFill>
        <p:spPr bwMode="auto">
          <a:xfrm>
            <a:off x="533400" y="1981200"/>
            <a:ext cx="3657599" cy="4419599"/>
          </a:xfrm>
          <a:prstGeom prst="rect">
            <a:avLst/>
          </a:prstGeom>
          <a:noFill/>
        </p:spPr>
      </p:pic>
      <p:pic>
        <p:nvPicPr>
          <p:cNvPr id="9219" name="Picture 3" descr="C:\Users\AMIR\Desktop\wall-anchor-step4.jpg"/>
          <p:cNvPicPr>
            <a:picLocks noGrp="1" noChangeAspect="1" noChangeArrowheads="1"/>
          </p:cNvPicPr>
          <p:nvPr>
            <p:ph sz="quarter" idx="4"/>
          </p:nvPr>
        </p:nvPicPr>
        <p:blipFill>
          <a:blip r:embed="rId3" cstate="print"/>
          <a:srcRect/>
          <a:stretch>
            <a:fillRect/>
          </a:stretch>
        </p:blipFill>
        <p:spPr bwMode="auto">
          <a:xfrm>
            <a:off x="4800600" y="1905000"/>
            <a:ext cx="4038599" cy="4495799"/>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381000" y="838200"/>
            <a:ext cx="4040188" cy="639762"/>
          </a:xfrm>
        </p:spPr>
        <p:txBody>
          <a:bodyPr>
            <a:normAutofit fontScale="92500" lnSpcReduction="20000"/>
          </a:bodyPr>
          <a:lstStyle/>
          <a:p>
            <a:r>
              <a:rPr lang="en-US" dirty="0" smtClean="0"/>
              <a:t>Step 5:</a:t>
            </a:r>
            <a:r>
              <a:rPr lang="en-US" b="0" dirty="0" smtClean="0"/>
              <a:t> The hole is backfilled and the sod is replaced.</a:t>
            </a:r>
            <a:endParaRPr lang="en-US" dirty="0"/>
          </a:p>
        </p:txBody>
      </p:sp>
      <p:sp>
        <p:nvSpPr>
          <p:cNvPr id="7" name="Text Placeholder 6"/>
          <p:cNvSpPr>
            <a:spLocks noGrp="1"/>
          </p:cNvSpPr>
          <p:nvPr>
            <p:ph type="body" sz="quarter" idx="3"/>
          </p:nvPr>
        </p:nvSpPr>
        <p:spPr>
          <a:xfrm>
            <a:off x="4648200" y="609600"/>
            <a:ext cx="4041775" cy="750887"/>
          </a:xfrm>
        </p:spPr>
        <p:txBody>
          <a:bodyPr>
            <a:normAutofit fontScale="70000" lnSpcReduction="20000"/>
          </a:bodyPr>
          <a:lstStyle/>
          <a:p>
            <a:r>
              <a:rPr lang="en-US" dirty="0" smtClean="0"/>
              <a:t>Step 6:</a:t>
            </a:r>
            <a:r>
              <a:rPr lang="en-US" b="0" dirty="0" smtClean="0"/>
              <a:t> Anchors can be tightened at intervals and </a:t>
            </a:r>
            <a:r>
              <a:rPr lang="en-US" b="0" u="sng" dirty="0" smtClean="0"/>
              <a:t>straighten</a:t>
            </a:r>
            <a:r>
              <a:rPr lang="en-US" b="0" dirty="0" smtClean="0"/>
              <a:t> the wall over time.</a:t>
            </a:r>
            <a:endParaRPr lang="en-US" dirty="0"/>
          </a:p>
        </p:txBody>
      </p:sp>
      <p:pic>
        <p:nvPicPr>
          <p:cNvPr id="10242" name="Picture 2" descr="C:\Users\AMIR\Desktop\wall-anchor-step5.jpg"/>
          <p:cNvPicPr>
            <a:picLocks noGrp="1" noChangeAspect="1" noChangeArrowheads="1"/>
          </p:cNvPicPr>
          <p:nvPr>
            <p:ph sz="half" idx="2"/>
          </p:nvPr>
        </p:nvPicPr>
        <p:blipFill>
          <a:blip r:embed="rId2" cstate="print"/>
          <a:srcRect/>
          <a:stretch>
            <a:fillRect/>
          </a:stretch>
        </p:blipFill>
        <p:spPr bwMode="auto">
          <a:xfrm>
            <a:off x="609600" y="1676400"/>
            <a:ext cx="3733799" cy="4572000"/>
          </a:xfrm>
          <a:prstGeom prst="rect">
            <a:avLst/>
          </a:prstGeom>
          <a:noFill/>
        </p:spPr>
      </p:pic>
      <p:pic>
        <p:nvPicPr>
          <p:cNvPr id="10243" name="Picture 3" descr="C:\Users\AMIR\Desktop\wall-anchor-step6.jpg"/>
          <p:cNvPicPr>
            <a:picLocks noGrp="1" noChangeAspect="1" noChangeArrowheads="1"/>
          </p:cNvPicPr>
          <p:nvPr>
            <p:ph sz="quarter" idx="4"/>
          </p:nvPr>
        </p:nvPicPr>
        <p:blipFill>
          <a:blip r:embed="rId3" cstate="print"/>
          <a:srcRect/>
          <a:stretch>
            <a:fillRect/>
          </a:stretch>
        </p:blipFill>
        <p:spPr bwMode="auto">
          <a:xfrm>
            <a:off x="4800600" y="1676400"/>
            <a:ext cx="3733800" cy="45720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subTitle" idx="1"/>
          </p:nvPr>
        </p:nvSpPr>
        <p:spPr>
          <a:xfrm>
            <a:off x="457200" y="304800"/>
            <a:ext cx="8229600" cy="6172200"/>
          </a:xfrm>
        </p:spPr>
        <p:txBody>
          <a:bodyPr>
            <a:normAutofit/>
          </a:bodyPr>
          <a:lstStyle/>
          <a:p>
            <a:r>
              <a:rPr lang="en-US" sz="2800" dirty="0"/>
              <a:t> </a:t>
            </a:r>
            <a:br>
              <a:rPr lang="en-US" sz="2800" dirty="0"/>
            </a:br>
            <a:r>
              <a:rPr lang="en-US" sz="2800" dirty="0" smtClean="0">
                <a:solidFill>
                  <a:schemeClr val="tx1"/>
                </a:solidFill>
              </a:rPr>
              <a:t>Foundation </a:t>
            </a:r>
            <a:r>
              <a:rPr lang="en-US" sz="2800" dirty="0">
                <a:solidFill>
                  <a:schemeClr val="tx1"/>
                </a:solidFill>
              </a:rPr>
              <a:t>movement may result from a wide range of factors, which can include</a:t>
            </a:r>
            <a:r>
              <a:rPr lang="en-US" sz="2800" dirty="0" smtClean="0">
                <a:solidFill>
                  <a:schemeClr val="tx1"/>
                </a:solidFill>
              </a:rPr>
              <a:t>:</a:t>
            </a:r>
          </a:p>
          <a:p>
            <a:pPr algn="l"/>
            <a:r>
              <a:rPr lang="en-US" sz="2800" dirty="0" smtClean="0">
                <a:solidFill>
                  <a:schemeClr val="tx1"/>
                </a:solidFill>
              </a:rPr>
              <a:t>•</a:t>
            </a:r>
            <a:r>
              <a:rPr lang="en-US" sz="2800" dirty="0">
                <a:solidFill>
                  <a:schemeClr val="tx1"/>
                </a:solidFill>
              </a:rPr>
              <a:t>  Shrinking or swelling of clays caused by changes in moisture </a:t>
            </a:r>
            <a:r>
              <a:rPr lang="en-US" sz="2800" dirty="0" smtClean="0">
                <a:solidFill>
                  <a:schemeClr val="tx1"/>
                </a:solidFill>
              </a:rPr>
              <a:t>content Compression </a:t>
            </a:r>
            <a:r>
              <a:rPr lang="en-US" sz="2800" dirty="0">
                <a:solidFill>
                  <a:schemeClr val="tx1"/>
                </a:solidFill>
              </a:rPr>
              <a:t>of a soft layer in the ground as a result of the applied foundation loads</a:t>
            </a:r>
            <a:br>
              <a:rPr lang="en-US" sz="2800" dirty="0">
                <a:solidFill>
                  <a:schemeClr val="tx1"/>
                </a:solidFill>
              </a:rPr>
            </a:br>
            <a:r>
              <a:rPr lang="en-US" sz="2800" dirty="0">
                <a:solidFill>
                  <a:schemeClr val="tx1"/>
                </a:solidFill>
              </a:rPr>
              <a:t>•  Soil softening</a:t>
            </a:r>
            <a:br>
              <a:rPr lang="en-US" sz="2800" dirty="0">
                <a:solidFill>
                  <a:schemeClr val="tx1"/>
                </a:solidFill>
              </a:rPr>
            </a:br>
            <a:r>
              <a:rPr lang="en-US" sz="2800" dirty="0">
                <a:solidFill>
                  <a:schemeClr val="tx1"/>
                </a:solidFill>
              </a:rPr>
              <a:t>•  Frost heave</a:t>
            </a:r>
            <a:br>
              <a:rPr lang="en-US" sz="2800" dirty="0">
                <a:solidFill>
                  <a:schemeClr val="tx1"/>
                </a:solidFill>
              </a:rPr>
            </a:br>
            <a:r>
              <a:rPr lang="en-US" sz="2800" dirty="0">
                <a:solidFill>
                  <a:schemeClr val="tx1"/>
                </a:solidFill>
              </a:rPr>
              <a:t>•  Improper back filling</a:t>
            </a:r>
            <a:br>
              <a:rPr lang="en-US" sz="2800" dirty="0">
                <a:solidFill>
                  <a:schemeClr val="tx1"/>
                </a:solidFill>
              </a:rPr>
            </a:br>
            <a:r>
              <a:rPr lang="en-US" sz="2800" dirty="0">
                <a:solidFill>
                  <a:schemeClr val="tx1"/>
                </a:solidFill>
              </a:rPr>
              <a:t>•  Variation in groundwater levels</a:t>
            </a:r>
            <a:br>
              <a:rPr lang="en-US" sz="2800" dirty="0">
                <a:solidFill>
                  <a:schemeClr val="tx1"/>
                </a:solidFill>
              </a:rPr>
            </a:br>
            <a:r>
              <a:rPr lang="en-US" sz="2800" dirty="0">
                <a:solidFill>
                  <a:schemeClr val="tx1"/>
                </a:solidFill>
              </a:rPr>
              <a:t>•  Erosion</a:t>
            </a:r>
            <a:br>
              <a:rPr lang="en-US" sz="2800" dirty="0">
                <a:solidFill>
                  <a:schemeClr val="tx1"/>
                </a:solidFill>
              </a:rPr>
            </a:br>
            <a:r>
              <a:rPr lang="en-US" sz="2800" dirty="0">
                <a:solidFill>
                  <a:schemeClr val="tx1"/>
                </a:solidFill>
              </a:rPr>
              <a:t>•  Vibration from nearby construction</a:t>
            </a:r>
            <a:br>
              <a:rPr lang="en-US" sz="2800" dirty="0">
                <a:solidFill>
                  <a:schemeClr val="tx1"/>
                </a:solidFill>
              </a:rPr>
            </a:br>
            <a:r>
              <a:rPr lang="en-US" sz="2800" dirty="0">
                <a:solidFill>
                  <a:schemeClr val="tx1"/>
                </a:solidFill>
              </a:rPr>
              <a:t>•  Hydrostatic Pressure</a:t>
            </a:r>
          </a:p>
          <a:p>
            <a:pPr algn="l"/>
            <a:endParaRPr lang="en-US"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C:\Users\AMIR\Desktop\wall-anchors.jpg"/>
          <p:cNvPicPr>
            <a:picLocks noChangeAspect="1" noChangeArrowheads="1"/>
          </p:cNvPicPr>
          <p:nvPr/>
        </p:nvPicPr>
        <p:blipFill>
          <a:blip r:embed="rId2" cstate="print"/>
          <a:srcRect/>
          <a:stretch>
            <a:fillRect/>
          </a:stretch>
        </p:blipFill>
        <p:spPr bwMode="auto">
          <a:xfrm>
            <a:off x="457200" y="187678"/>
            <a:ext cx="8382000" cy="6441723"/>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smtClean="0"/>
              <a:t>Causes Concrete Slab Settlement</a:t>
            </a:r>
            <a:br>
              <a:rPr lang="en-US" b="1" dirty="0" smtClean="0"/>
            </a:br>
            <a:endParaRPr lang="en-US" dirty="0"/>
          </a:p>
        </p:txBody>
      </p:sp>
      <p:sp>
        <p:nvSpPr>
          <p:cNvPr id="5" name="Content Placeholder 4"/>
          <p:cNvSpPr>
            <a:spLocks noGrp="1"/>
          </p:cNvSpPr>
          <p:nvPr>
            <p:ph sz="half" idx="1"/>
          </p:nvPr>
        </p:nvSpPr>
        <p:spPr/>
        <p:txBody>
          <a:bodyPr>
            <a:normAutofit fontScale="92500"/>
          </a:bodyPr>
          <a:lstStyle/>
          <a:p>
            <a:pPr algn="just"/>
            <a:r>
              <a:rPr lang="en-US" sz="2070" dirty="0" smtClean="0"/>
              <a:t>Concrete floor slab settlement is often the result of changes in moisture content or density of the supporting soils.  For example, soils beneath a concrete slab foundation can dry and shrink over time due to extended drought-like conditions, leaking HVAC systems, and other reasons.  When this happens a void is created under the slab, causing the slab to sink and crack.  Along with a settling slab, interior partition walls may settle and cracking in drywall can occur.</a:t>
            </a:r>
            <a:endParaRPr lang="en-US" sz="2070" dirty="0"/>
          </a:p>
        </p:txBody>
      </p:sp>
      <p:pic>
        <p:nvPicPr>
          <p:cNvPr id="12290" name="Picture 2" descr="C:\Users\AMIR\Desktop\settling-slab-fill-soil.png"/>
          <p:cNvPicPr>
            <a:picLocks noGrp="1" noChangeAspect="1" noChangeArrowheads="1"/>
          </p:cNvPicPr>
          <p:nvPr>
            <p:ph sz="half" idx="2"/>
          </p:nvPr>
        </p:nvPicPr>
        <p:blipFill>
          <a:blip r:embed="rId2" cstate="print"/>
          <a:srcRect/>
          <a:stretch>
            <a:fillRect/>
          </a:stretch>
        </p:blipFill>
        <p:spPr bwMode="auto">
          <a:xfrm>
            <a:off x="4724400" y="1600200"/>
            <a:ext cx="3886200" cy="4724400"/>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C:\Users\AMIR\Desktop\foundation-cracks.jpg"/>
          <p:cNvPicPr>
            <a:picLocks noGrp="1" noChangeAspect="1" noChangeArrowheads="1"/>
          </p:cNvPicPr>
          <p:nvPr>
            <p:ph sz="half" idx="1"/>
          </p:nvPr>
        </p:nvPicPr>
        <p:blipFill>
          <a:blip r:embed="rId2" cstate="print"/>
          <a:srcRect/>
          <a:stretch>
            <a:fillRect/>
          </a:stretch>
        </p:blipFill>
        <p:spPr bwMode="auto">
          <a:xfrm>
            <a:off x="533400" y="1752600"/>
            <a:ext cx="4179239" cy="4800600"/>
          </a:xfrm>
          <a:prstGeom prst="rect">
            <a:avLst/>
          </a:prstGeom>
          <a:noFill/>
        </p:spPr>
      </p:pic>
      <p:pic>
        <p:nvPicPr>
          <p:cNvPr id="13315" name="Picture 3" descr="C:\Users\AMIR\Desktop\big-slab-crack.jpg"/>
          <p:cNvPicPr>
            <a:picLocks noGrp="1" noChangeAspect="1" noChangeArrowheads="1"/>
          </p:cNvPicPr>
          <p:nvPr>
            <p:ph sz="half" idx="2"/>
          </p:nvPr>
        </p:nvPicPr>
        <p:blipFill>
          <a:blip r:embed="rId3" cstate="print"/>
          <a:srcRect/>
          <a:stretch>
            <a:fillRect/>
          </a:stretch>
        </p:blipFill>
        <p:spPr bwMode="auto">
          <a:xfrm>
            <a:off x="5029200" y="1752600"/>
            <a:ext cx="3733800" cy="4495800"/>
          </a:xfrm>
          <a:prstGeom prst="rect">
            <a:avLst/>
          </a:prstGeom>
          <a:noFill/>
        </p:spPr>
      </p:pic>
      <p:sp>
        <p:nvSpPr>
          <p:cNvPr id="9" name="Rectangle 8"/>
          <p:cNvSpPr/>
          <p:nvPr/>
        </p:nvSpPr>
        <p:spPr>
          <a:xfrm>
            <a:off x="609600" y="533400"/>
            <a:ext cx="7772400" cy="1477328"/>
          </a:xfrm>
          <a:prstGeom prst="rect">
            <a:avLst/>
          </a:prstGeom>
        </p:spPr>
        <p:txBody>
          <a:bodyPr wrap="square">
            <a:spAutoFit/>
          </a:bodyPr>
          <a:lstStyle/>
          <a:p>
            <a:pPr algn="just"/>
            <a:r>
              <a:rPr lang="en-US" dirty="0" smtClean="0"/>
              <a:t>A settling concrete slab can cause major structural problems in a home. An individual may notice signs such as trip hazards, cracks in drywall, and doors that do not open and close properly, all of which indicate a slab settlement problem.</a:t>
            </a:r>
          </a:p>
          <a:p>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AMIR\Desktop\settling-slab-repair.jpg"/>
          <p:cNvPicPr>
            <a:picLocks noChangeAspect="1" noChangeArrowheads="1"/>
          </p:cNvPicPr>
          <p:nvPr/>
        </p:nvPicPr>
        <p:blipFill>
          <a:blip r:embed="rId2" cstate="print"/>
          <a:srcRect/>
          <a:stretch>
            <a:fillRect/>
          </a:stretch>
        </p:blipFill>
        <p:spPr bwMode="auto">
          <a:xfrm>
            <a:off x="381000" y="304800"/>
            <a:ext cx="8458200" cy="6172200"/>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Slab Pier Installation Steps:</a:t>
            </a:r>
            <a:endParaRPr lang="en-US" dirty="0"/>
          </a:p>
        </p:txBody>
      </p:sp>
      <p:sp>
        <p:nvSpPr>
          <p:cNvPr id="5" name="Text Placeholder 4"/>
          <p:cNvSpPr>
            <a:spLocks noGrp="1"/>
          </p:cNvSpPr>
          <p:nvPr>
            <p:ph type="body" idx="1"/>
          </p:nvPr>
        </p:nvSpPr>
        <p:spPr/>
        <p:txBody>
          <a:bodyPr>
            <a:normAutofit fontScale="92500" lnSpcReduction="20000"/>
          </a:bodyPr>
          <a:lstStyle/>
          <a:p>
            <a:r>
              <a:rPr lang="en-US" dirty="0" smtClean="0"/>
              <a:t>Step 1:</a:t>
            </a:r>
            <a:r>
              <a:rPr lang="en-US" b="0" dirty="0" smtClean="0"/>
              <a:t> A small hole is cored through the concrete floor.</a:t>
            </a:r>
            <a:endParaRPr lang="en-US" dirty="0"/>
          </a:p>
        </p:txBody>
      </p:sp>
      <p:sp>
        <p:nvSpPr>
          <p:cNvPr id="7" name="Text Placeholder 6"/>
          <p:cNvSpPr>
            <a:spLocks noGrp="1"/>
          </p:cNvSpPr>
          <p:nvPr>
            <p:ph type="body" sz="quarter" idx="3"/>
          </p:nvPr>
        </p:nvSpPr>
        <p:spPr/>
        <p:txBody>
          <a:bodyPr>
            <a:normAutofit fontScale="85000" lnSpcReduction="20000"/>
          </a:bodyPr>
          <a:lstStyle/>
          <a:p>
            <a:r>
              <a:rPr lang="en-US" dirty="0" smtClean="0"/>
              <a:t>Step 2:</a:t>
            </a:r>
            <a:r>
              <a:rPr lang="en-US" b="0" dirty="0" smtClean="0"/>
              <a:t> The slab bracket is positioned beneath the concrete slab.</a:t>
            </a:r>
            <a:endParaRPr lang="en-US" dirty="0"/>
          </a:p>
        </p:txBody>
      </p:sp>
      <p:pic>
        <p:nvPicPr>
          <p:cNvPr id="15362" name="Picture 2" descr="C:\Users\AMIR\Desktop\slab-repair-step1.jpg"/>
          <p:cNvPicPr>
            <a:picLocks noGrp="1" noChangeAspect="1" noChangeArrowheads="1"/>
          </p:cNvPicPr>
          <p:nvPr>
            <p:ph sz="half" idx="2"/>
          </p:nvPr>
        </p:nvPicPr>
        <p:blipFill>
          <a:blip r:embed="rId2" cstate="print"/>
          <a:srcRect/>
          <a:stretch>
            <a:fillRect/>
          </a:stretch>
        </p:blipFill>
        <p:spPr bwMode="auto">
          <a:xfrm>
            <a:off x="609600" y="2362200"/>
            <a:ext cx="3429000" cy="4038600"/>
          </a:xfrm>
          <a:prstGeom prst="rect">
            <a:avLst/>
          </a:prstGeom>
          <a:noFill/>
        </p:spPr>
      </p:pic>
      <p:pic>
        <p:nvPicPr>
          <p:cNvPr id="15363" name="Picture 3" descr="C:\Users\AMIR\Desktop\slab-repair-step2.jpg"/>
          <p:cNvPicPr>
            <a:picLocks noGrp="1" noChangeAspect="1" noChangeArrowheads="1"/>
          </p:cNvPicPr>
          <p:nvPr>
            <p:ph sz="quarter" idx="4"/>
          </p:nvPr>
        </p:nvPicPr>
        <p:blipFill>
          <a:blip r:embed="rId3" cstate="print"/>
          <a:srcRect/>
          <a:stretch>
            <a:fillRect/>
          </a:stretch>
        </p:blipFill>
        <p:spPr bwMode="auto">
          <a:xfrm>
            <a:off x="4648200" y="2362200"/>
            <a:ext cx="4038600" cy="4038600"/>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304800" y="533400"/>
            <a:ext cx="4040188" cy="639762"/>
          </a:xfrm>
        </p:spPr>
        <p:txBody>
          <a:bodyPr>
            <a:noAutofit/>
          </a:bodyPr>
          <a:lstStyle/>
          <a:p>
            <a:r>
              <a:rPr lang="en-US" sz="2000" dirty="0" smtClean="0"/>
              <a:t>Step 3: </a:t>
            </a:r>
            <a:r>
              <a:rPr lang="en-US" sz="2000" b="0" dirty="0" smtClean="0"/>
              <a:t>Steel tubes are hydraulically driven down through the bracket to competent soil.</a:t>
            </a:r>
            <a:endParaRPr lang="en-US" sz="2000" dirty="0"/>
          </a:p>
        </p:txBody>
      </p:sp>
      <p:sp>
        <p:nvSpPr>
          <p:cNvPr id="7" name="Text Placeholder 6"/>
          <p:cNvSpPr>
            <a:spLocks noGrp="1"/>
          </p:cNvSpPr>
          <p:nvPr>
            <p:ph type="body" sz="quarter" idx="3"/>
          </p:nvPr>
        </p:nvSpPr>
        <p:spPr>
          <a:xfrm>
            <a:off x="4572000" y="457200"/>
            <a:ext cx="4041775" cy="838200"/>
          </a:xfrm>
        </p:spPr>
        <p:txBody>
          <a:bodyPr>
            <a:noAutofit/>
          </a:bodyPr>
          <a:lstStyle/>
          <a:p>
            <a:r>
              <a:rPr lang="en-US" sz="1800" dirty="0" smtClean="0"/>
              <a:t>Step 4:</a:t>
            </a:r>
            <a:r>
              <a:rPr lang="en-US" sz="1800" b="0" dirty="0" smtClean="0"/>
              <a:t> The weight of the slab is transferred through the piers to load bearing strata.  The slab is lifted back to level if possible.</a:t>
            </a:r>
            <a:endParaRPr lang="en-US" sz="1800" dirty="0"/>
          </a:p>
        </p:txBody>
      </p:sp>
      <p:pic>
        <p:nvPicPr>
          <p:cNvPr id="16386" name="Picture 2" descr="C:\Users\AMIR\Desktop\slab-repair-step3.jpg"/>
          <p:cNvPicPr>
            <a:picLocks noGrp="1" noChangeAspect="1" noChangeArrowheads="1"/>
          </p:cNvPicPr>
          <p:nvPr>
            <p:ph sz="half" idx="2"/>
          </p:nvPr>
        </p:nvPicPr>
        <p:blipFill>
          <a:blip r:embed="rId2" cstate="print"/>
          <a:srcRect/>
          <a:stretch>
            <a:fillRect/>
          </a:stretch>
        </p:blipFill>
        <p:spPr bwMode="auto">
          <a:xfrm>
            <a:off x="457200" y="1295400"/>
            <a:ext cx="3657600" cy="4952999"/>
          </a:xfrm>
          <a:prstGeom prst="rect">
            <a:avLst/>
          </a:prstGeom>
          <a:noFill/>
        </p:spPr>
      </p:pic>
      <p:pic>
        <p:nvPicPr>
          <p:cNvPr id="16387" name="Picture 3" descr="C:\Users\AMIR\Desktop\slab-repair-step4.jpg"/>
          <p:cNvPicPr>
            <a:picLocks noGrp="1" noChangeAspect="1" noChangeArrowheads="1"/>
          </p:cNvPicPr>
          <p:nvPr>
            <p:ph sz="quarter" idx="4"/>
          </p:nvPr>
        </p:nvPicPr>
        <p:blipFill>
          <a:blip r:embed="rId3" cstate="print"/>
          <a:srcRect/>
          <a:stretch>
            <a:fillRect/>
          </a:stretch>
        </p:blipFill>
        <p:spPr bwMode="auto">
          <a:xfrm>
            <a:off x="4724400" y="1371600"/>
            <a:ext cx="3962400" cy="4876799"/>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304800" y="457200"/>
            <a:ext cx="4040188" cy="639762"/>
          </a:xfrm>
        </p:spPr>
        <p:txBody>
          <a:bodyPr>
            <a:normAutofit fontScale="25000" lnSpcReduction="20000"/>
          </a:bodyPr>
          <a:lstStyle/>
          <a:p>
            <a:r>
              <a:rPr lang="en-US" sz="7200" dirty="0" smtClean="0"/>
              <a:t>Step 5:</a:t>
            </a:r>
            <a:r>
              <a:rPr lang="en-US" sz="7200" b="0" dirty="0" smtClean="0"/>
              <a:t> Grout is carefully pumped under the slab to fill the void created by the settlement and slab lifting process</a:t>
            </a:r>
            <a:r>
              <a:rPr lang="en-US" b="0" dirty="0" smtClean="0"/>
              <a:t>.</a:t>
            </a:r>
            <a:endParaRPr lang="en-US" dirty="0"/>
          </a:p>
        </p:txBody>
      </p:sp>
      <p:sp>
        <p:nvSpPr>
          <p:cNvPr id="7" name="Text Placeholder 6"/>
          <p:cNvSpPr>
            <a:spLocks noGrp="1"/>
          </p:cNvSpPr>
          <p:nvPr>
            <p:ph type="body" sz="quarter" idx="3"/>
          </p:nvPr>
        </p:nvSpPr>
        <p:spPr>
          <a:xfrm>
            <a:off x="4648200" y="457200"/>
            <a:ext cx="4041775" cy="639762"/>
          </a:xfrm>
        </p:spPr>
        <p:txBody>
          <a:bodyPr>
            <a:normAutofit fontScale="92500" lnSpcReduction="20000"/>
          </a:bodyPr>
          <a:lstStyle/>
          <a:p>
            <a:r>
              <a:rPr lang="en-US" dirty="0" smtClean="0"/>
              <a:t>Step 6:</a:t>
            </a:r>
            <a:r>
              <a:rPr lang="en-US" b="0" dirty="0" smtClean="0"/>
              <a:t> Concrete is placed within the cored hole.</a:t>
            </a:r>
            <a:endParaRPr lang="en-US" dirty="0"/>
          </a:p>
        </p:txBody>
      </p:sp>
      <p:pic>
        <p:nvPicPr>
          <p:cNvPr id="17410" name="Picture 2" descr="C:\Users\AMIR\Desktop\slab-repair-step5.jpg"/>
          <p:cNvPicPr>
            <a:picLocks noGrp="1" noChangeAspect="1" noChangeArrowheads="1"/>
          </p:cNvPicPr>
          <p:nvPr>
            <p:ph sz="half" idx="2"/>
          </p:nvPr>
        </p:nvPicPr>
        <p:blipFill>
          <a:blip r:embed="rId2" cstate="print"/>
          <a:srcRect/>
          <a:stretch>
            <a:fillRect/>
          </a:stretch>
        </p:blipFill>
        <p:spPr bwMode="auto">
          <a:xfrm>
            <a:off x="381000" y="1600200"/>
            <a:ext cx="3657600" cy="4267200"/>
          </a:xfrm>
          <a:prstGeom prst="rect">
            <a:avLst/>
          </a:prstGeom>
          <a:noFill/>
        </p:spPr>
      </p:pic>
      <p:pic>
        <p:nvPicPr>
          <p:cNvPr id="17411" name="Picture 3" descr="C:\Users\AMIR\Desktop\slab-repair-step6.jpg"/>
          <p:cNvPicPr>
            <a:picLocks noGrp="1" noChangeAspect="1" noChangeArrowheads="1"/>
          </p:cNvPicPr>
          <p:nvPr>
            <p:ph sz="quarter" idx="4"/>
          </p:nvPr>
        </p:nvPicPr>
        <p:blipFill>
          <a:blip r:embed="rId3" cstate="print"/>
          <a:srcRect/>
          <a:stretch>
            <a:fillRect/>
          </a:stretch>
        </p:blipFill>
        <p:spPr bwMode="auto">
          <a:xfrm>
            <a:off x="4724400" y="1600200"/>
            <a:ext cx="3962400" cy="42672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57200" y="457200"/>
            <a:ext cx="8229600" cy="5668963"/>
          </a:xfrm>
        </p:spPr>
        <p:txBody>
          <a:bodyPr/>
          <a:lstStyle/>
          <a:p>
            <a:endParaRPr lang="en-US" dirty="0" smtClean="0"/>
          </a:p>
          <a:p>
            <a:endParaRPr lang="en-US" dirty="0"/>
          </a:p>
          <a:p>
            <a:r>
              <a:rPr lang="en-US" dirty="0" smtClean="0"/>
              <a:t>Lateral </a:t>
            </a:r>
            <a:r>
              <a:rPr lang="en-US" dirty="0"/>
              <a:t>pressures on basement walls have four likely sources</a:t>
            </a:r>
            <a:r>
              <a:rPr lang="en-US" dirty="0" smtClean="0"/>
              <a:t>:</a:t>
            </a:r>
          </a:p>
          <a:p>
            <a:pPr>
              <a:buNone/>
            </a:pPr>
            <a:r>
              <a:rPr lang="en-US" dirty="0"/>
              <a:t/>
            </a:r>
            <a:br>
              <a:rPr lang="en-US" dirty="0"/>
            </a:br>
            <a:r>
              <a:rPr lang="en-US" dirty="0" smtClean="0"/>
              <a:t>•</a:t>
            </a:r>
            <a:r>
              <a:rPr lang="en-US" dirty="0"/>
              <a:t>  Pressure from soil weight</a:t>
            </a:r>
            <a:br>
              <a:rPr lang="en-US" dirty="0"/>
            </a:br>
            <a:r>
              <a:rPr lang="en-US" dirty="0"/>
              <a:t>•  Pressure from soil swell</a:t>
            </a:r>
            <a:br>
              <a:rPr lang="en-US" dirty="0"/>
            </a:br>
            <a:r>
              <a:rPr lang="en-US" dirty="0"/>
              <a:t>•  Hydrostatic pressure</a:t>
            </a:r>
            <a:br>
              <a:rPr lang="en-US" dirty="0"/>
            </a:br>
            <a:r>
              <a:rPr lang="en-US" dirty="0"/>
              <a:t>•  Pressure from frost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533400"/>
            <a:ext cx="4038600" cy="5592763"/>
          </a:xfrm>
        </p:spPr>
        <p:txBody>
          <a:bodyPr>
            <a:normAutofit fontScale="85000" lnSpcReduction="10000"/>
          </a:bodyPr>
          <a:lstStyle/>
          <a:p>
            <a:pPr algn="just">
              <a:buNone/>
            </a:pPr>
            <a:r>
              <a:rPr lang="en-US" dirty="0">
                <a:hlinkClick r:id="rId2"/>
              </a:rPr>
              <a:t/>
            </a:r>
            <a:br>
              <a:rPr lang="en-US" dirty="0">
                <a:hlinkClick r:id="rId2"/>
              </a:rPr>
            </a:br>
            <a:r>
              <a:rPr lang="en-US" dirty="0">
                <a:hlinkClick r:id="rId2"/>
              </a:rPr>
              <a:t>Cracking</a:t>
            </a:r>
            <a:r>
              <a:rPr lang="en-US" dirty="0"/>
              <a:t> can also occur when lateral pressure exceeds the strength of the concrete or block wall. The most common crack pattern begins in the corners and move up or down at 45 degree angles in concrete walls. For block walls, the cracks move along the mortar joints in a stair step pattern. Often these cracks end at a long </a:t>
            </a:r>
            <a:r>
              <a:rPr lang="en-US" dirty="0">
                <a:hlinkClick r:id="rId2"/>
              </a:rPr>
              <a:t>horizontal fracture</a:t>
            </a:r>
            <a:r>
              <a:rPr lang="en-US" dirty="0"/>
              <a:t> that parallels the basement floor.</a:t>
            </a:r>
          </a:p>
          <a:p>
            <a:endParaRPr lang="en-US" dirty="0"/>
          </a:p>
        </p:txBody>
      </p:sp>
      <p:pic>
        <p:nvPicPr>
          <p:cNvPr id="2050" name="Picture 2" descr="C:\Users\AMIR\Desktop\fff\Cracking.jpg"/>
          <p:cNvPicPr>
            <a:picLocks noGrp="1" noChangeAspect="1" noChangeArrowheads="1"/>
          </p:cNvPicPr>
          <p:nvPr>
            <p:ph sz="half" idx="2"/>
          </p:nvPr>
        </p:nvPicPr>
        <p:blipFill>
          <a:blip r:embed="rId3" cstate="print"/>
          <a:srcRect/>
          <a:stretch>
            <a:fillRect/>
          </a:stretch>
        </p:blipFill>
        <p:spPr bwMode="auto">
          <a:xfrm>
            <a:off x="4724400" y="762000"/>
            <a:ext cx="4190999" cy="51816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97562"/>
          </a:xfrm>
        </p:spPr>
        <p:txBody>
          <a:bodyPr/>
          <a:lstStyle/>
          <a:p>
            <a:pPr algn="just"/>
            <a:r>
              <a:rPr lang="en-US" dirty="0" smtClean="0"/>
              <a:t>Understanding these foundation cracks is the first step to fixing your foundation. As the illustrations below show cracks come in many forms and have varying meanings.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AMIR\Desktop\fff\Basement Wall Cracks_files\crack_type_03.gif"/>
          <p:cNvPicPr>
            <a:picLocks noGrp="1" noChangeAspect="1" noChangeArrowheads="1"/>
          </p:cNvPicPr>
          <p:nvPr>
            <p:ph sz="half" idx="1"/>
          </p:nvPr>
        </p:nvPicPr>
        <p:blipFill>
          <a:blip r:embed="rId2" cstate="print"/>
          <a:srcRect/>
          <a:stretch>
            <a:fillRect/>
          </a:stretch>
        </p:blipFill>
        <p:spPr bwMode="auto">
          <a:xfrm>
            <a:off x="381000" y="533400"/>
            <a:ext cx="3733800" cy="4648200"/>
          </a:xfrm>
          <a:prstGeom prst="rect">
            <a:avLst/>
          </a:prstGeom>
          <a:noFill/>
        </p:spPr>
      </p:pic>
      <p:pic>
        <p:nvPicPr>
          <p:cNvPr id="3075" name="Picture 3" descr="C:\Users\AMIR\Desktop\fff\Basement Wall Cracks_files\crack_type_28.gif"/>
          <p:cNvPicPr>
            <a:picLocks noGrp="1" noChangeAspect="1" noChangeArrowheads="1"/>
          </p:cNvPicPr>
          <p:nvPr>
            <p:ph sz="half" idx="2"/>
          </p:nvPr>
        </p:nvPicPr>
        <p:blipFill>
          <a:blip r:embed="rId3" cstate="print"/>
          <a:srcRect/>
          <a:stretch>
            <a:fillRect/>
          </a:stretch>
        </p:blipFill>
        <p:spPr bwMode="auto">
          <a:xfrm>
            <a:off x="4724400" y="838200"/>
            <a:ext cx="4038600" cy="4190999"/>
          </a:xfrm>
          <a:prstGeom prst="rect">
            <a:avLst/>
          </a:prstGeom>
          <a:noFill/>
        </p:spPr>
      </p:pic>
      <p:sp>
        <p:nvSpPr>
          <p:cNvPr id="8" name="Rectangle 7"/>
          <p:cNvSpPr/>
          <p:nvPr/>
        </p:nvSpPr>
        <p:spPr>
          <a:xfrm>
            <a:off x="1219200" y="5257800"/>
            <a:ext cx="2743200" cy="400110"/>
          </a:xfrm>
          <a:prstGeom prst="rect">
            <a:avLst/>
          </a:prstGeom>
        </p:spPr>
        <p:txBody>
          <a:bodyPr wrap="square">
            <a:spAutoFit/>
          </a:bodyPr>
          <a:lstStyle/>
          <a:p>
            <a:r>
              <a:rPr lang="en-US" sz="2000" b="1" dirty="0"/>
              <a:t>Angled and Horizontal</a:t>
            </a:r>
            <a:endParaRPr lang="en-US" sz="2000" dirty="0"/>
          </a:p>
        </p:txBody>
      </p:sp>
      <p:sp>
        <p:nvSpPr>
          <p:cNvPr id="9" name="Rectangle 8"/>
          <p:cNvSpPr/>
          <p:nvPr/>
        </p:nvSpPr>
        <p:spPr>
          <a:xfrm>
            <a:off x="5943600" y="5257800"/>
            <a:ext cx="1371600" cy="461665"/>
          </a:xfrm>
          <a:prstGeom prst="rect">
            <a:avLst/>
          </a:prstGeom>
        </p:spPr>
        <p:txBody>
          <a:bodyPr wrap="square">
            <a:spAutoFit/>
          </a:bodyPr>
          <a:lstStyle/>
          <a:p>
            <a:r>
              <a:rPr lang="en-US" sz="2400" b="1" dirty="0"/>
              <a:t>Vertical</a:t>
            </a:r>
            <a:endParaRPr 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685800"/>
            <a:ext cx="7924800" cy="5562600"/>
          </a:xfrm>
        </p:spPr>
        <p:txBody>
          <a:bodyPr/>
          <a:lstStyle/>
          <a:p>
            <a:pPr algn="just"/>
            <a:endParaRPr lang="en-US" dirty="0" smtClean="0"/>
          </a:p>
          <a:p>
            <a:pPr algn="just"/>
            <a:endParaRPr lang="en-US" dirty="0"/>
          </a:p>
          <a:p>
            <a:pPr algn="just"/>
            <a:r>
              <a:rPr lang="en-US" dirty="0">
                <a:solidFill>
                  <a:schemeClr val="tx1"/>
                </a:solidFill>
              </a:rPr>
              <a:t>Regardless of their construction, walls crack because they are overloaded or because the structure has settled or heaved. </a:t>
            </a:r>
            <a:r>
              <a:rPr lang="en-US" dirty="0">
                <a:solidFill>
                  <a:schemeClr val="tx1"/>
                </a:solidFill>
                <a:hlinkClick r:id="rId2"/>
              </a:rPr>
              <a:t>Vertical and angled cracks</a:t>
            </a:r>
            <a:r>
              <a:rPr lang="en-US" dirty="0">
                <a:solidFill>
                  <a:schemeClr val="tx1"/>
                </a:solidFill>
              </a:rPr>
              <a:t> are usually caused by settlement or heaving. </a:t>
            </a:r>
            <a:r>
              <a:rPr lang="en-US" dirty="0">
                <a:solidFill>
                  <a:schemeClr val="tx1"/>
                </a:solidFill>
                <a:hlinkClick r:id="rId3"/>
              </a:rPr>
              <a:t>Horizontal cracks</a:t>
            </a:r>
            <a:r>
              <a:rPr lang="en-US" dirty="0">
                <a:solidFill>
                  <a:schemeClr val="tx1"/>
                </a:solidFill>
              </a:rPr>
              <a:t> are more likely to be caused </a:t>
            </a:r>
            <a:r>
              <a:rPr lang="en-US" dirty="0" smtClean="0">
                <a:solidFill>
                  <a:schemeClr val="tx1"/>
                </a:solidFill>
              </a:rPr>
              <a:t>by </a:t>
            </a:r>
            <a:r>
              <a:rPr lang="en-US" dirty="0" smtClean="0">
                <a:solidFill>
                  <a:schemeClr val="tx1"/>
                </a:solidFill>
                <a:hlinkClick r:id="rId4"/>
              </a:rPr>
              <a:t>lateral </a:t>
            </a:r>
            <a:r>
              <a:rPr lang="en-US" dirty="0">
                <a:solidFill>
                  <a:schemeClr val="tx1"/>
                </a:solidFill>
                <a:hlinkClick r:id="rId4"/>
              </a:rPr>
              <a:t>pressure</a:t>
            </a:r>
            <a:r>
              <a:rPr lang="en-US" dirty="0">
                <a:solidFill>
                  <a:schemeClr val="tx1"/>
                </a:solidFill>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609600"/>
            <a:ext cx="7620000" cy="5486400"/>
          </a:xfrm>
        </p:spPr>
        <p:txBody>
          <a:bodyPr/>
          <a:lstStyle/>
          <a:p>
            <a:endParaRPr lang="en-US" dirty="0"/>
          </a:p>
        </p:txBody>
      </p:sp>
      <p:pic>
        <p:nvPicPr>
          <p:cNvPr id="1026" name="Picture 2" descr="C:\Users\AMIR\Desktop\foundationFailure_main.jpg"/>
          <p:cNvPicPr>
            <a:picLocks noChangeAspect="1" noChangeArrowheads="1"/>
          </p:cNvPicPr>
          <p:nvPr/>
        </p:nvPicPr>
        <p:blipFill>
          <a:blip r:embed="rId2" cstate="print"/>
          <a:srcRect/>
          <a:stretch>
            <a:fillRect/>
          </a:stretch>
        </p:blipFill>
        <p:spPr bwMode="auto">
          <a:xfrm>
            <a:off x="762000" y="609600"/>
            <a:ext cx="7619999" cy="57150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AMIR\Desktop\2222.jpg"/>
          <p:cNvPicPr>
            <a:picLocks noGrp="1" noChangeAspect="1" noChangeArrowheads="1"/>
          </p:cNvPicPr>
          <p:nvPr>
            <p:ph sz="half" idx="1"/>
          </p:nvPr>
        </p:nvPicPr>
        <p:blipFill>
          <a:blip r:embed="rId2" cstate="print"/>
          <a:stretch>
            <a:fillRect/>
          </a:stretch>
        </p:blipFill>
        <p:spPr bwMode="auto">
          <a:xfrm>
            <a:off x="685800" y="685800"/>
            <a:ext cx="3810000" cy="5410200"/>
          </a:xfrm>
          <a:prstGeom prst="rect">
            <a:avLst/>
          </a:prstGeom>
          <a:noFill/>
        </p:spPr>
      </p:pic>
      <p:sp>
        <p:nvSpPr>
          <p:cNvPr id="7" name="Content Placeholder 6"/>
          <p:cNvSpPr>
            <a:spLocks noGrp="1"/>
          </p:cNvSpPr>
          <p:nvPr>
            <p:ph sz="half" idx="2"/>
          </p:nvPr>
        </p:nvSpPr>
        <p:spPr>
          <a:xfrm>
            <a:off x="4648200" y="609600"/>
            <a:ext cx="4038600" cy="5943600"/>
          </a:xfrm>
        </p:spPr>
        <p:txBody>
          <a:bodyPr>
            <a:noAutofit/>
          </a:bodyPr>
          <a:lstStyle/>
          <a:p>
            <a:pPr algn="just"/>
            <a:r>
              <a:rPr lang="en-US" sz="2400" dirty="0" smtClean="0"/>
              <a:t>Foundation problems in a home such as a cracked slab or settling footings and walls can be a big problem and can leave a homeowner feeling unsure about how to get the problem fixed.  If you’re experiencing bowing or leaning foundation walls, cracks in brick or masonry, or cracks in drywall, your home may need a foundation repair system that will restore property value and give you peace of mind. </a:t>
            </a: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408</Words>
  <Application>Microsoft Office PowerPoint</Application>
  <PresentationFormat>On-screen Show (4:3)</PresentationFormat>
  <Paragraphs>46</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Foundation Failure </vt:lpstr>
      <vt:lpstr>Slide 2</vt:lpstr>
      <vt:lpstr>Slide 3</vt:lpstr>
      <vt:lpstr>Slide 4</vt:lpstr>
      <vt:lpstr>Understanding these foundation cracks is the first step to fixing your foundation. As the illustrations below show cracks come in many forms and have varying meanings.</vt:lpstr>
      <vt:lpstr>Slide 6</vt:lpstr>
      <vt:lpstr>Slide 7</vt:lpstr>
      <vt:lpstr>Slide 8</vt:lpstr>
      <vt:lpstr>Slide 9</vt:lpstr>
      <vt:lpstr>solution</vt:lpstr>
      <vt:lpstr>Push Pier Advantages:  .Can be installed year-round .Piers reach greater depth than other options .Long life span – galvanized steel is resistant to corrosion .Does not require the use of invasive equipment In most cases can lift foundation back to level position .Restores Property Value</vt:lpstr>
      <vt:lpstr>Push Pier Installation Steps: </vt:lpstr>
      <vt:lpstr>Slide 13</vt:lpstr>
      <vt:lpstr>Foundation Wall and Basement Wall  </vt:lpstr>
      <vt:lpstr>Slide 15</vt:lpstr>
      <vt:lpstr>Slide 16</vt:lpstr>
      <vt:lpstr>Wall Anchor Installation Steps: </vt:lpstr>
      <vt:lpstr>Slide 18</vt:lpstr>
      <vt:lpstr>Slide 19</vt:lpstr>
      <vt:lpstr>Slide 20</vt:lpstr>
      <vt:lpstr>Causes Concrete Slab Settlement </vt:lpstr>
      <vt:lpstr>Slide 22</vt:lpstr>
      <vt:lpstr>Slide 23</vt:lpstr>
      <vt:lpstr>Slab Pier Installation Steps:</vt:lpstr>
      <vt:lpstr>Slide 25</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Foundation Failure </dc:title>
  <dc:creator>AMIR</dc:creator>
  <cp:lastModifiedBy>AMIR</cp:lastModifiedBy>
  <cp:revision>53</cp:revision>
  <dcterms:created xsi:type="dcterms:W3CDTF">2011-05-18T11:58:33Z</dcterms:created>
  <dcterms:modified xsi:type="dcterms:W3CDTF">2011-05-19T07:40:39Z</dcterms:modified>
</cp:coreProperties>
</file>