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2"/>
  </p:notesMasterIdLst>
  <p:sldIdLst>
    <p:sldId id="259" r:id="rId2"/>
    <p:sldId id="263" r:id="rId3"/>
    <p:sldId id="258" r:id="rId4"/>
    <p:sldId id="268" r:id="rId5"/>
    <p:sldId id="275" r:id="rId6"/>
    <p:sldId id="278" r:id="rId7"/>
    <p:sldId id="260" r:id="rId8"/>
    <p:sldId id="274" r:id="rId9"/>
    <p:sldId id="279" r:id="rId10"/>
    <p:sldId id="269"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B98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800" autoAdjust="0"/>
  </p:normalViewPr>
  <p:slideViewPr>
    <p:cSldViewPr>
      <p:cViewPr varScale="1">
        <p:scale>
          <a:sx n="104" d="100"/>
          <a:sy n="104" d="100"/>
        </p:scale>
        <p:origin x="-1824"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EFAC2C4-8F7E-4527-ADF7-BA21EE95D494}" type="datetimeFigureOut">
              <a:rPr lang="en-US" smtClean="0"/>
              <a:pPr/>
              <a:t>8/20/2013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198003F-D34E-4EA5-AE53-024BEC98C9F0}" type="slidenum">
              <a:rPr lang="en-US" smtClean="0"/>
              <a:pPr/>
              <a:t>‹#›</a:t>
            </a:fld>
            <a:endParaRPr lang="en-US"/>
          </a:p>
        </p:txBody>
      </p:sp>
    </p:spTree>
    <p:extLst>
      <p:ext uri="{BB962C8B-B14F-4D97-AF65-F5344CB8AC3E}">
        <p14:creationId xmlns:p14="http://schemas.microsoft.com/office/powerpoint/2010/main" val="27117620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448F8BE3-5F71-4FD0-840D-7659F97EB933}" type="slidenum">
              <a:rPr lang="ar-SA" smtClean="0">
                <a:latin typeface="Arial" charset="0"/>
              </a:rPr>
              <a:pPr/>
              <a:t>1</a:t>
            </a:fld>
            <a:endParaRPr lang="en-US" smtClean="0">
              <a:latin typeface="Arial" charset="0"/>
            </a:endParaRPr>
          </a:p>
        </p:txBody>
      </p:sp>
      <p:sp>
        <p:nvSpPr>
          <p:cNvPr id="26627" name="Rectangle 7"/>
          <p:cNvSpPr txBox="1">
            <a:spLocks noGrp="1" noChangeArrowheads="1"/>
          </p:cNvSpPr>
          <p:nvPr/>
        </p:nvSpPr>
        <p:spPr bwMode="auto">
          <a:xfrm>
            <a:off x="3884613" y="8684926"/>
            <a:ext cx="2971800" cy="457513"/>
          </a:xfrm>
          <a:prstGeom prst="rect">
            <a:avLst/>
          </a:prstGeom>
          <a:noFill/>
          <a:ln w="9525">
            <a:noFill/>
            <a:miter lim="800000"/>
            <a:headEnd/>
            <a:tailEnd/>
          </a:ln>
        </p:spPr>
        <p:txBody>
          <a:bodyPr anchor="b"/>
          <a:lstStyle/>
          <a:p>
            <a:pPr algn="r"/>
            <a:fld id="{58E29BBB-4CC1-461A-B5E6-0A6C68F2110D}" type="slidenum">
              <a:rPr lang="ar-SA" sz="1200"/>
              <a:pPr algn="r"/>
              <a:t>1</a:t>
            </a:fld>
            <a:endParaRPr lang="en-US" sz="1200"/>
          </a:p>
        </p:txBody>
      </p:sp>
      <p:sp>
        <p:nvSpPr>
          <p:cNvPr id="26628" name="Rectangle 2"/>
          <p:cNvSpPr>
            <a:spLocks noGrp="1" noRot="1" noChangeAspect="1" noChangeArrowheads="1" noTextEdit="1"/>
          </p:cNvSpPr>
          <p:nvPr>
            <p:ph type="sldImg"/>
          </p:nvPr>
        </p:nvSpPr>
        <p:spPr>
          <a:xfrm>
            <a:off x="1144588" y="687388"/>
            <a:ext cx="4572000" cy="3429000"/>
          </a:xfrm>
          <a:ln/>
        </p:spPr>
      </p:sp>
      <p:sp>
        <p:nvSpPr>
          <p:cNvPr id="26629" name="Rectangle 3"/>
          <p:cNvSpPr>
            <a:spLocks noGrp="1" noChangeArrowheads="1"/>
          </p:cNvSpPr>
          <p:nvPr>
            <p:ph type="body" idx="1"/>
          </p:nvPr>
        </p:nvSpPr>
        <p:spPr>
          <a:xfrm>
            <a:off x="685800" y="4344025"/>
            <a:ext cx="5486400" cy="4112926"/>
          </a:xfrm>
          <a:noFill/>
          <a:ln/>
        </p:spPr>
        <p:txBody>
          <a:bodyPr/>
          <a:lstStyle/>
          <a:p>
            <a:pPr eaLnBrk="1" hangingPunct="1"/>
            <a:endParaRPr lang="fr-FR" smtClean="0">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36 ideas</a:t>
            </a:r>
            <a:r>
              <a:rPr lang="en-US" baseline="0" dirty="0" smtClean="0"/>
              <a:t> emerged…started working on the top 4</a:t>
            </a:r>
          </a:p>
          <a:p>
            <a:pPr lvl="1"/>
            <a:r>
              <a:rPr lang="en-US" sz="2400" i="1" u="sng" dirty="0" smtClean="0">
                <a:solidFill>
                  <a:srgbClr val="0070C0"/>
                </a:solidFill>
              </a:rPr>
              <a:t>Improve the ISSMGE website</a:t>
            </a:r>
            <a:endParaRPr lang="en-US" sz="2400" dirty="0" smtClean="0">
              <a:solidFill>
                <a:srgbClr val="0070C0"/>
              </a:solidFill>
            </a:endParaRPr>
          </a:p>
          <a:p>
            <a:pPr lvl="1"/>
            <a:r>
              <a:rPr lang="en-US" sz="2400" i="1" u="sng" dirty="0" smtClean="0">
                <a:solidFill>
                  <a:srgbClr val="0070C0"/>
                </a:solidFill>
              </a:rPr>
              <a:t>Improve communication between members</a:t>
            </a:r>
            <a:endParaRPr lang="en-US" sz="2400" dirty="0" smtClean="0">
              <a:solidFill>
                <a:srgbClr val="0070C0"/>
              </a:solidFill>
            </a:endParaRPr>
          </a:p>
          <a:p>
            <a:pPr lvl="1"/>
            <a:r>
              <a:rPr lang="en-US" sz="2400" i="1" u="sng" dirty="0" smtClean="0">
                <a:solidFill>
                  <a:srgbClr val="0070C0"/>
                </a:solidFill>
              </a:rPr>
              <a:t>Increase TC involvement for young members</a:t>
            </a:r>
            <a:endParaRPr lang="en-US" sz="2400" dirty="0" smtClean="0">
              <a:solidFill>
                <a:srgbClr val="0070C0"/>
              </a:solidFill>
            </a:endParaRPr>
          </a:p>
          <a:p>
            <a:pPr lvl="1"/>
            <a:r>
              <a:rPr lang="en-US" sz="2400" i="1" u="sng" dirty="0" smtClean="0">
                <a:solidFill>
                  <a:srgbClr val="0070C0"/>
                </a:solidFill>
              </a:rPr>
              <a:t>Establish S/YM Membership</a:t>
            </a:r>
            <a:endParaRPr lang="en-US" sz="2400" dirty="0" smtClean="0">
              <a:solidFill>
                <a:srgbClr val="0070C0"/>
              </a:solidFill>
            </a:endParaRPr>
          </a:p>
          <a:p>
            <a:endParaRPr lang="en-US" dirty="0"/>
          </a:p>
        </p:txBody>
      </p:sp>
      <p:sp>
        <p:nvSpPr>
          <p:cNvPr id="4" name="Slide Number Placeholder 3"/>
          <p:cNvSpPr>
            <a:spLocks noGrp="1"/>
          </p:cNvSpPr>
          <p:nvPr>
            <p:ph type="sldNum" sz="quarter" idx="10"/>
          </p:nvPr>
        </p:nvSpPr>
        <p:spPr/>
        <p:txBody>
          <a:bodyPr/>
          <a:lstStyle/>
          <a:p>
            <a:fld id="{4198003F-D34E-4EA5-AE53-024BEC98C9F0}" type="slidenum">
              <a:rPr lang="en-US" smtClean="0"/>
              <a:pPr/>
              <a:t>5</a:t>
            </a:fld>
            <a:endParaRPr lang="en-US"/>
          </a:p>
        </p:txBody>
      </p:sp>
    </p:spTree>
    <p:extLst>
      <p:ext uri="{BB962C8B-B14F-4D97-AF65-F5344CB8AC3E}">
        <p14:creationId xmlns:p14="http://schemas.microsoft.com/office/powerpoint/2010/main" val="33360842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198003F-D34E-4EA5-AE53-024BEC98C9F0}" type="slidenum">
              <a:rPr lang="en-US" smtClean="0"/>
              <a:pPr/>
              <a:t>7</a:t>
            </a:fld>
            <a:endParaRPr lang="en-US"/>
          </a:p>
        </p:txBody>
      </p:sp>
    </p:spTree>
    <p:extLst>
      <p:ext uri="{BB962C8B-B14F-4D97-AF65-F5344CB8AC3E}">
        <p14:creationId xmlns:p14="http://schemas.microsoft.com/office/powerpoint/2010/main" val="20641031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E7171950-25CA-40DD-8D97-5BBB9D219E20}" type="datetimeFigureOut">
              <a:rPr lang="en-US" smtClean="0"/>
              <a:pPr/>
              <a:t>8/20/2013</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66E06E2-E1AB-4151-A125-33656826FDDB}"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7171950-25CA-40DD-8D97-5BBB9D219E20}" type="datetimeFigureOut">
              <a:rPr lang="en-US" smtClean="0"/>
              <a:pPr/>
              <a:t>8/20/2013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6E06E2-E1AB-4151-A125-33656826FDD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E66E06E2-E1AB-4151-A125-33656826FDDB}"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7171950-25CA-40DD-8D97-5BBB9D219E20}" type="datetimeFigureOut">
              <a:rPr lang="en-US" smtClean="0"/>
              <a:pPr/>
              <a:t>8/20/2013</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E7171950-25CA-40DD-8D97-5BBB9D219E20}" type="datetimeFigureOut">
              <a:rPr lang="en-US" smtClean="0"/>
              <a:pPr/>
              <a:t>8/20/2013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E66E06E2-E1AB-4151-A125-33656826FDDB}"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E7171950-25CA-40DD-8D97-5BBB9D219E20}" type="datetimeFigureOut">
              <a:rPr lang="en-US" smtClean="0"/>
              <a:pPr/>
              <a:t>8/20/2013</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66E06E2-E1AB-4151-A125-33656826FDDB}"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E7171950-25CA-40DD-8D97-5BBB9D219E20}" type="datetimeFigureOut">
              <a:rPr lang="en-US" smtClean="0"/>
              <a:pPr/>
              <a:t>8/20/2013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6E06E2-E1AB-4151-A125-33656826FDDB}"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E7171950-25CA-40DD-8D97-5BBB9D219E20}" type="datetimeFigureOut">
              <a:rPr lang="en-US" smtClean="0"/>
              <a:pPr/>
              <a:t>8/20/2013</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E66E06E2-E1AB-4151-A125-33656826FDDB}"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7171950-25CA-40DD-8D97-5BBB9D219E20}" type="datetimeFigureOut">
              <a:rPr lang="en-US" smtClean="0"/>
              <a:pPr/>
              <a:t>8/20/2013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E66E06E2-E1AB-4151-A125-33656826FDD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E7171950-25CA-40DD-8D97-5BBB9D219E20}" type="datetimeFigureOut">
              <a:rPr lang="en-US" smtClean="0"/>
              <a:pPr/>
              <a:t>8/20/2013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E66E06E2-E1AB-4151-A125-33656826FDD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E66E06E2-E1AB-4151-A125-33656826FDDB}"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E7171950-25CA-40DD-8D97-5BBB9D219E20}" type="datetimeFigureOut">
              <a:rPr lang="en-US" smtClean="0"/>
              <a:pPr/>
              <a:t>8/20/2013</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E66E06E2-E1AB-4151-A125-33656826FDDB}"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E7171950-25CA-40DD-8D97-5BBB9D219E20}" type="datetimeFigureOut">
              <a:rPr lang="en-US" smtClean="0"/>
              <a:pPr/>
              <a:t>8/20/2013</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E7171950-25CA-40DD-8D97-5BBB9D219E20}" type="datetimeFigureOut">
              <a:rPr lang="en-US" smtClean="0"/>
              <a:pPr/>
              <a:t>8/20/2013</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E66E06E2-E1AB-4151-A125-33656826FDDB}"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ChangeArrowheads="1"/>
          </p:cNvSpPr>
          <p:nvPr/>
        </p:nvSpPr>
        <p:spPr bwMode="auto">
          <a:xfrm>
            <a:off x="428625" y="2514600"/>
            <a:ext cx="8410575" cy="1828800"/>
          </a:xfrm>
          <a:prstGeom prst="rect">
            <a:avLst/>
          </a:prstGeom>
          <a:noFill/>
          <a:ln w="9525">
            <a:noFill/>
            <a:miter lim="800000"/>
            <a:headEnd/>
            <a:tailEnd/>
          </a:ln>
        </p:spPr>
        <p:txBody>
          <a:bodyPr anchor="b"/>
          <a:lstStyle/>
          <a:p>
            <a:pPr algn="ctr"/>
            <a:r>
              <a:rPr lang="en-US" sz="3600" b="1" dirty="0" smtClean="0">
                <a:solidFill>
                  <a:srgbClr val="C00000"/>
                </a:solidFill>
              </a:rPr>
              <a:t>Student and Young Member </a:t>
            </a:r>
          </a:p>
          <a:p>
            <a:pPr algn="ctr"/>
            <a:r>
              <a:rPr lang="en-US" sz="3600" b="1" dirty="0" smtClean="0">
                <a:solidFill>
                  <a:srgbClr val="C00000"/>
                </a:solidFill>
              </a:rPr>
              <a:t>Presidential Group </a:t>
            </a:r>
          </a:p>
          <a:p>
            <a:pPr algn="ctr"/>
            <a:r>
              <a:rPr lang="en-US" sz="3600" b="1" dirty="0" smtClean="0">
                <a:solidFill>
                  <a:srgbClr val="C00000"/>
                </a:solidFill>
              </a:rPr>
              <a:t>(SYMPG)</a:t>
            </a:r>
          </a:p>
          <a:p>
            <a:pPr algn="ctr"/>
            <a:endParaRPr lang="en-US" sz="2800" b="1" dirty="0">
              <a:solidFill>
                <a:schemeClr val="bg1"/>
              </a:solidFill>
            </a:endParaRPr>
          </a:p>
          <a:p>
            <a:pPr algn="ctr"/>
            <a:r>
              <a:rPr lang="en-US" sz="2800" b="1" i="1" dirty="0" smtClean="0"/>
              <a:t>Accomplishments </a:t>
            </a:r>
          </a:p>
          <a:p>
            <a:pPr algn="ctr"/>
            <a:r>
              <a:rPr lang="en-US" sz="2800" b="1" i="1" dirty="0" smtClean="0"/>
              <a:t>over the Past 4 Years</a:t>
            </a:r>
            <a:endParaRPr lang="en-US" sz="2800" b="1" i="1" dirty="0"/>
          </a:p>
        </p:txBody>
      </p:sp>
      <p:sp>
        <p:nvSpPr>
          <p:cNvPr id="2051" name="TextBox 7"/>
          <p:cNvSpPr txBox="1">
            <a:spLocks noChangeArrowheads="1"/>
          </p:cNvSpPr>
          <p:nvPr/>
        </p:nvSpPr>
        <p:spPr bwMode="auto">
          <a:xfrm>
            <a:off x="1676400" y="4724400"/>
            <a:ext cx="5943600" cy="1066800"/>
          </a:xfrm>
          <a:prstGeom prst="rect">
            <a:avLst/>
          </a:prstGeom>
          <a:noFill/>
          <a:ln w="9525">
            <a:noFill/>
            <a:miter lim="800000"/>
            <a:headEnd/>
            <a:tailEnd/>
          </a:ln>
        </p:spPr>
        <p:txBody>
          <a:bodyPr/>
          <a:lstStyle/>
          <a:p>
            <a:pPr algn="ctr"/>
            <a:r>
              <a:rPr lang="fr-FR" b="1" dirty="0" smtClean="0">
                <a:solidFill>
                  <a:srgbClr val="7B9899"/>
                </a:solidFill>
              </a:rPr>
              <a:t>Dr. Jennifer Nicks</a:t>
            </a:r>
          </a:p>
          <a:p>
            <a:pPr algn="ctr"/>
            <a:r>
              <a:rPr lang="fr-FR" b="1" dirty="0" smtClean="0">
                <a:solidFill>
                  <a:srgbClr val="7B9899"/>
                </a:solidFill>
              </a:rPr>
              <a:t>Chair, SYMPG</a:t>
            </a:r>
          </a:p>
          <a:p>
            <a:pPr algn="ctr"/>
            <a:endParaRPr lang="fr-FR" sz="1050" b="1" dirty="0" smtClean="0">
              <a:solidFill>
                <a:srgbClr val="7B9899"/>
              </a:solidFill>
            </a:endParaRPr>
          </a:p>
          <a:p>
            <a:pPr algn="ctr"/>
            <a:r>
              <a:rPr lang="fr-FR" b="1" dirty="0" smtClean="0">
                <a:solidFill>
                  <a:srgbClr val="7B9899"/>
                </a:solidFill>
              </a:rPr>
              <a:t>ISSMGE Board Meeting</a:t>
            </a:r>
            <a:endParaRPr lang="fr-FR" b="1" dirty="0">
              <a:solidFill>
                <a:srgbClr val="7B9899"/>
              </a:solidFill>
            </a:endParaRPr>
          </a:p>
          <a:p>
            <a:pPr algn="ctr"/>
            <a:r>
              <a:rPr lang="en-US" b="1" dirty="0" smtClean="0">
                <a:solidFill>
                  <a:srgbClr val="7B9899"/>
                </a:solidFill>
              </a:rPr>
              <a:t>31 August 2013</a:t>
            </a:r>
          </a:p>
          <a:p>
            <a:pPr algn="ctr"/>
            <a:r>
              <a:rPr lang="en-US" sz="2000" b="1" dirty="0" smtClean="0">
                <a:solidFill>
                  <a:srgbClr val="7B9899"/>
                </a:solidFill>
              </a:rPr>
              <a:t>Paris, France</a:t>
            </a:r>
            <a:endParaRPr lang="en-US" sz="2000" dirty="0">
              <a:solidFill>
                <a:srgbClr val="7B9899"/>
              </a:solidFill>
            </a:endParaRPr>
          </a:p>
        </p:txBody>
      </p:sp>
      <p:pic>
        <p:nvPicPr>
          <p:cNvPr id="6" name="Picture 5" descr="banner.jpg"/>
          <p:cNvPicPr>
            <a:picLocks noChangeAspect="1"/>
          </p:cNvPicPr>
          <p:nvPr/>
        </p:nvPicPr>
        <p:blipFill>
          <a:blip r:embed="rId3" cstate="print"/>
          <a:stretch>
            <a:fillRect/>
          </a:stretch>
        </p:blipFill>
        <p:spPr>
          <a:xfrm>
            <a:off x="152400" y="152400"/>
            <a:ext cx="8839200" cy="824992"/>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US" dirty="0"/>
          </a:p>
        </p:txBody>
      </p:sp>
      <p:sp>
        <p:nvSpPr>
          <p:cNvPr id="3" name="Content Placeholder 2"/>
          <p:cNvSpPr>
            <a:spLocks noGrp="1"/>
          </p:cNvSpPr>
          <p:nvPr>
            <p:ph sz="quarter" idx="1"/>
          </p:nvPr>
        </p:nvSpPr>
        <p:spPr>
          <a:xfrm>
            <a:off x="301752" y="1600200"/>
            <a:ext cx="8503920" cy="4572000"/>
          </a:xfrm>
        </p:spPr>
        <p:txBody>
          <a:bodyPr/>
          <a:lstStyle/>
          <a:p>
            <a:pPr>
              <a:buClr>
                <a:srgbClr val="C00000"/>
              </a:buClr>
            </a:pPr>
            <a:r>
              <a:rPr lang="en-US" dirty="0" smtClean="0"/>
              <a:t>Continue SYMPG as a BLC</a:t>
            </a:r>
          </a:p>
          <a:p>
            <a:pPr>
              <a:buClr>
                <a:srgbClr val="C00000"/>
              </a:buClr>
            </a:pPr>
            <a:r>
              <a:rPr lang="en-US" dirty="0" smtClean="0"/>
              <a:t>Rotate membership</a:t>
            </a:r>
          </a:p>
          <a:p>
            <a:pPr>
              <a:buClr>
                <a:srgbClr val="C00000"/>
              </a:buClr>
            </a:pPr>
            <a:r>
              <a:rPr lang="en-US" dirty="0" smtClean="0"/>
              <a:t>Central repository to exchange information is best</a:t>
            </a:r>
          </a:p>
          <a:p>
            <a:r>
              <a:rPr lang="en-US" dirty="0"/>
              <a:t>Engage corresponding members more</a:t>
            </a:r>
          </a:p>
          <a:p>
            <a:r>
              <a:rPr lang="en-US" dirty="0"/>
              <a:t>Work together with other </a:t>
            </a:r>
            <a:r>
              <a:rPr lang="en-US" dirty="0" smtClean="0"/>
              <a:t>BLCs</a:t>
            </a:r>
            <a:endParaRPr lang="en-US" dirty="0"/>
          </a:p>
          <a:p>
            <a:pPr>
              <a:buClr>
                <a:srgbClr val="C00000"/>
              </a:buClr>
            </a:pPr>
            <a:endParaRPr lang="en-US" dirty="0" smtClean="0"/>
          </a:p>
          <a:p>
            <a:pPr>
              <a:buClr>
                <a:srgbClr val="C00000"/>
              </a:buClr>
            </a:pPr>
            <a:endParaRPr lang="en-US" dirty="0" smtClean="0"/>
          </a:p>
          <a:p>
            <a:pPr>
              <a:buClr>
                <a:srgbClr val="C00000"/>
              </a:buClr>
            </a:pPr>
            <a:endParaRPr lang="en-US" dirty="0" smtClean="0"/>
          </a:p>
          <a:p>
            <a:pPr>
              <a:buClr>
                <a:srgbClr val="C00000"/>
              </a:buClr>
            </a:pPr>
            <a:endParaRPr lang="en-US"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7B9899"/>
                </a:solidFill>
              </a:rPr>
              <a:t>Background</a:t>
            </a:r>
            <a:endParaRPr lang="en-US" dirty="0">
              <a:solidFill>
                <a:srgbClr val="7B9899"/>
              </a:solidFill>
            </a:endParaRPr>
          </a:p>
        </p:txBody>
      </p:sp>
      <p:sp>
        <p:nvSpPr>
          <p:cNvPr id="3" name="Content Placeholder 2"/>
          <p:cNvSpPr>
            <a:spLocks noGrp="1"/>
          </p:cNvSpPr>
          <p:nvPr>
            <p:ph sz="quarter" idx="1"/>
          </p:nvPr>
        </p:nvSpPr>
        <p:spPr>
          <a:xfrm>
            <a:off x="301752" y="1676400"/>
            <a:ext cx="8503920" cy="4572000"/>
          </a:xfrm>
        </p:spPr>
        <p:txBody>
          <a:bodyPr/>
          <a:lstStyle/>
          <a:p>
            <a:pPr>
              <a:buClr>
                <a:srgbClr val="C00000"/>
              </a:buClr>
            </a:pPr>
            <a:r>
              <a:rPr lang="en-US" dirty="0" smtClean="0">
                <a:solidFill>
                  <a:srgbClr val="0070C0"/>
                </a:solidFill>
              </a:rPr>
              <a:t>Formation:</a:t>
            </a:r>
            <a:r>
              <a:rPr lang="en-US" dirty="0" smtClean="0"/>
              <a:t> Group initiated in 2009 by President Jean-Louis Briaud</a:t>
            </a:r>
          </a:p>
          <a:p>
            <a:pPr>
              <a:buClr>
                <a:srgbClr val="C00000"/>
              </a:buClr>
            </a:pPr>
            <a:r>
              <a:rPr lang="en-US" dirty="0" smtClean="0">
                <a:solidFill>
                  <a:srgbClr val="0070C0"/>
                </a:solidFill>
              </a:rPr>
              <a:t>Mission:</a:t>
            </a:r>
            <a:r>
              <a:rPr lang="en-US" dirty="0" smtClean="0"/>
              <a:t> To increase the attractiveness of the ISSMGE for the next generation of geotechnical engineers. This is accomplished through the cooperation and exchange of ideas from students and younger members across the world</a:t>
            </a:r>
          </a:p>
          <a:p>
            <a:pPr>
              <a:buClr>
                <a:srgbClr val="C00000"/>
              </a:buClr>
            </a:pPr>
            <a:r>
              <a:rPr lang="en-US" dirty="0" smtClean="0">
                <a:solidFill>
                  <a:srgbClr val="0070C0"/>
                </a:solidFill>
              </a:rPr>
              <a:t>Membership:</a:t>
            </a:r>
            <a:r>
              <a:rPr lang="en-US" dirty="0" smtClean="0"/>
              <a:t> 3 members from each region, nominated by the regional VP</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7B9899"/>
                </a:solidFill>
              </a:rPr>
              <a:t>Membership</a:t>
            </a:r>
            <a:endParaRPr lang="en-US" dirty="0">
              <a:solidFill>
                <a:srgbClr val="7B9899"/>
              </a:solidFill>
            </a:endParaRPr>
          </a:p>
        </p:txBody>
      </p:sp>
      <p:sp>
        <p:nvSpPr>
          <p:cNvPr id="6" name="Content Placeholder 3"/>
          <p:cNvSpPr txBox="1">
            <a:spLocks/>
          </p:cNvSpPr>
          <p:nvPr/>
        </p:nvSpPr>
        <p:spPr>
          <a:xfrm>
            <a:off x="377952" y="1828800"/>
            <a:ext cx="8613648" cy="1002268"/>
          </a:xfrm>
          <a:prstGeom prst="rect">
            <a:avLst/>
          </a:prstGeom>
        </p:spPr>
        <p:txBody>
          <a:bodyPr vert="horz">
            <a:normAutofit/>
          </a:bodyPr>
          <a:lstStyle/>
          <a:p>
            <a:pPr lvl="0">
              <a:lnSpc>
                <a:spcPct val="90000"/>
              </a:lnSpc>
              <a:spcBef>
                <a:spcPts val="408"/>
              </a:spcBef>
              <a:buClr>
                <a:srgbClr val="C00000"/>
              </a:buClr>
              <a:buSzPct val="85000"/>
              <a:defRPr/>
            </a:pPr>
            <a:r>
              <a:rPr kumimoji="0" lang="en-US" b="0" i="0" u="none" strike="noStrike" kern="1200" cap="none" spc="0" normalizeH="0" baseline="0" noProof="0" dirty="0" smtClean="0">
                <a:ln>
                  <a:noFill/>
                </a:ln>
                <a:solidFill>
                  <a:schemeClr val="tx1"/>
                </a:solidFill>
                <a:effectLst/>
                <a:uLnTx/>
                <a:uFillTx/>
              </a:rPr>
              <a:t>Chair: 		Jennifer Nicks </a:t>
            </a:r>
            <a:r>
              <a:rPr lang="en-US" i="1" dirty="0" smtClean="0">
                <a:solidFill>
                  <a:srgbClr val="C00000"/>
                </a:solidFill>
              </a:rPr>
              <a:t>(U</a:t>
            </a:r>
            <a:r>
              <a:rPr kumimoji="0" lang="en-US" b="0" i="1" u="none" strike="noStrike" kern="1200" cap="none" spc="0" normalizeH="0" baseline="0" noProof="0" dirty="0" smtClean="0">
                <a:ln>
                  <a:noFill/>
                </a:ln>
                <a:solidFill>
                  <a:srgbClr val="C00000"/>
                </a:solidFill>
                <a:effectLst/>
                <a:uLnTx/>
                <a:uFillTx/>
              </a:rPr>
              <a:t>SA)</a:t>
            </a:r>
          </a:p>
          <a:p>
            <a:pPr marR="0" lvl="0" algn="l" defTabSz="914400" rtl="0" eaLnBrk="1" fontAlgn="auto" latinLnBrk="0" hangingPunct="1">
              <a:lnSpc>
                <a:spcPct val="90000"/>
              </a:lnSpc>
              <a:spcBef>
                <a:spcPts val="408"/>
              </a:spcBef>
              <a:spcAft>
                <a:spcPts val="0"/>
              </a:spcAft>
              <a:buClr>
                <a:srgbClr val="C00000"/>
              </a:buClr>
              <a:buSzPct val="85000"/>
              <a:tabLst/>
              <a:defRPr/>
            </a:pPr>
            <a:r>
              <a:rPr lang="en-US" dirty="0" smtClean="0"/>
              <a:t>Vice-Chair: 	Mahnoosh Biglari </a:t>
            </a:r>
            <a:r>
              <a:rPr lang="en-US" i="1" dirty="0" smtClean="0">
                <a:solidFill>
                  <a:srgbClr val="C00000"/>
                </a:solidFill>
              </a:rPr>
              <a:t>(Iran)</a:t>
            </a:r>
          </a:p>
          <a:p>
            <a:pPr>
              <a:lnSpc>
                <a:spcPct val="90000"/>
              </a:lnSpc>
              <a:spcBef>
                <a:spcPts val="408"/>
              </a:spcBef>
              <a:buClr>
                <a:srgbClr val="C00000"/>
              </a:buClr>
              <a:buSzPct val="85000"/>
              <a:defRPr/>
            </a:pPr>
            <a:r>
              <a:rPr lang="en-US" dirty="0" smtClean="0"/>
              <a:t>Secretary: 	Silvia García </a:t>
            </a:r>
            <a:r>
              <a:rPr lang="en-US" i="1" dirty="0" smtClean="0">
                <a:solidFill>
                  <a:srgbClr val="C00000"/>
                </a:solidFill>
              </a:rPr>
              <a:t>(Mexico)</a:t>
            </a:r>
            <a:endParaRPr kumimoji="0" lang="en-US" b="0" i="1" u="none" strike="noStrike" kern="1200" cap="none" spc="0" normalizeH="0" baseline="0" noProof="0" dirty="0" smtClean="0">
              <a:ln>
                <a:noFill/>
              </a:ln>
              <a:solidFill>
                <a:srgbClr val="C00000"/>
              </a:solidFill>
              <a:effectLst/>
              <a:uLnTx/>
              <a:uFillTx/>
            </a:endParaRPr>
          </a:p>
          <a:p>
            <a:pPr marL="274320" marR="0" lvl="0" indent="-274320" algn="l" defTabSz="914400" rtl="0" eaLnBrk="1" fontAlgn="auto" latinLnBrk="0" hangingPunct="1">
              <a:lnSpc>
                <a:spcPct val="90000"/>
              </a:lnSpc>
              <a:spcBef>
                <a:spcPts val="408"/>
              </a:spcBef>
              <a:spcAft>
                <a:spcPts val="0"/>
              </a:spcAft>
              <a:buClr>
                <a:srgbClr val="C00000"/>
              </a:buClr>
              <a:buSzPct val="85000"/>
              <a:tabLst/>
              <a:defRPr/>
            </a:pPr>
            <a:endParaRPr lang="en-US" sz="1600" i="1" dirty="0" smtClean="0">
              <a:solidFill>
                <a:srgbClr val="C00000"/>
              </a:solidFill>
            </a:endParaRPr>
          </a:p>
          <a:p>
            <a:pPr marL="274320" marR="0" lvl="0" indent="-274320" algn="l" defTabSz="914400" rtl="0" eaLnBrk="1" fontAlgn="auto" latinLnBrk="0" hangingPunct="1">
              <a:lnSpc>
                <a:spcPct val="90000"/>
              </a:lnSpc>
              <a:spcBef>
                <a:spcPts val="408"/>
              </a:spcBef>
              <a:spcAft>
                <a:spcPts val="0"/>
              </a:spcAft>
              <a:buClr>
                <a:srgbClr val="C00000"/>
              </a:buClr>
              <a:buSzPct val="85000"/>
              <a:tabLst/>
              <a:defRPr/>
            </a:pPr>
            <a:endParaRPr kumimoji="0" lang="en-US" b="0" i="1" u="none" strike="noStrike" kern="1200" cap="none" spc="0" normalizeH="0" baseline="0" noProof="0" dirty="0" smtClean="0">
              <a:ln>
                <a:noFill/>
              </a:ln>
              <a:solidFill>
                <a:srgbClr val="C00000"/>
              </a:solidFill>
              <a:effectLst/>
              <a:uLnTx/>
              <a:uFillTx/>
              <a:latin typeface="+mn-lt"/>
              <a:ea typeface="+mn-ea"/>
              <a:cs typeface="+mn-cs"/>
            </a:endParaRPr>
          </a:p>
          <a:p>
            <a:pPr marL="274320" marR="0" lvl="0" indent="-274320" algn="l" defTabSz="914400" rtl="0" eaLnBrk="1" fontAlgn="auto" latinLnBrk="0" hangingPunct="1">
              <a:lnSpc>
                <a:spcPct val="90000"/>
              </a:lnSpc>
              <a:spcBef>
                <a:spcPts val="408"/>
              </a:spcBef>
              <a:spcAft>
                <a:spcPts val="0"/>
              </a:spcAft>
              <a:buClr>
                <a:srgbClr val="C00000"/>
              </a:buClr>
              <a:buSzPct val="85000"/>
              <a:tabLst/>
              <a:defRPr/>
            </a:pPr>
            <a:endParaRPr kumimoji="0" lang="en-US" sz="1600" b="0" i="1" u="none" strike="noStrike" kern="1200" cap="none" spc="0" normalizeH="0" baseline="0" dirty="0" smtClean="0">
              <a:ln>
                <a:noFill/>
              </a:ln>
              <a:solidFill>
                <a:srgbClr val="C00000"/>
              </a:solidFill>
              <a:effectLst/>
              <a:uLnTx/>
              <a:uFillTx/>
              <a:latin typeface="+mn-lt"/>
              <a:ea typeface="+mn-ea"/>
              <a:cs typeface="+mn-cs"/>
            </a:endParaRPr>
          </a:p>
        </p:txBody>
      </p:sp>
      <p:sp>
        <p:nvSpPr>
          <p:cNvPr id="12" name="Content Placeholder 3"/>
          <p:cNvSpPr txBox="1">
            <a:spLocks/>
          </p:cNvSpPr>
          <p:nvPr/>
        </p:nvSpPr>
        <p:spPr>
          <a:xfrm>
            <a:off x="194419" y="3352800"/>
            <a:ext cx="4270248" cy="3352800"/>
          </a:xfrm>
          <a:prstGeom prst="rect">
            <a:avLst/>
          </a:prstGeom>
        </p:spPr>
        <p:txBody>
          <a:bodyPr vert="horz">
            <a:normAutofit/>
          </a:bodyPr>
          <a:lstStyle/>
          <a:p>
            <a:pPr marL="274320" indent="-274320">
              <a:spcBef>
                <a:spcPct val="20000"/>
              </a:spcBef>
              <a:buClr>
                <a:srgbClr val="C00000"/>
              </a:buClr>
              <a:buSzPct val="85000"/>
              <a:buFont typeface="Wingdings 2"/>
              <a:buChar char=""/>
              <a:defRPr/>
            </a:pPr>
            <a:r>
              <a:rPr kumimoji="0" lang="en-US" b="0" i="0" u="none" strike="noStrike" kern="1200" cap="none" spc="0" normalizeH="0" baseline="0" noProof="0" dirty="0" smtClean="0">
                <a:ln>
                  <a:noFill/>
                </a:ln>
                <a:solidFill>
                  <a:schemeClr val="tx1"/>
                </a:solidFill>
                <a:effectLst/>
                <a:uLnTx/>
                <a:uFillTx/>
              </a:rPr>
              <a:t>Felix Ayeh* </a:t>
            </a:r>
            <a:r>
              <a:rPr kumimoji="0" lang="en-US" b="0" i="1" u="none" strike="noStrike" kern="1200" cap="none" spc="0" normalizeH="0" baseline="0" noProof="0" dirty="0" smtClean="0">
                <a:ln>
                  <a:noFill/>
                </a:ln>
                <a:solidFill>
                  <a:srgbClr val="C00000"/>
                </a:solidFill>
                <a:effectLst/>
                <a:uLnTx/>
                <a:uFillTx/>
              </a:rPr>
              <a:t>(Ghana)</a:t>
            </a:r>
          </a:p>
          <a:p>
            <a:pPr marL="274320" indent="-274320">
              <a:spcBef>
                <a:spcPct val="20000"/>
              </a:spcBef>
              <a:buClr>
                <a:srgbClr val="C00000"/>
              </a:buClr>
              <a:buSzPct val="85000"/>
              <a:buFont typeface="Wingdings 2"/>
              <a:buChar char=""/>
              <a:defRPr/>
            </a:pPr>
            <a:r>
              <a:rPr lang="en-US" dirty="0" err="1"/>
              <a:t>Joost</a:t>
            </a:r>
            <a:r>
              <a:rPr lang="en-US" dirty="0"/>
              <a:t> </a:t>
            </a:r>
            <a:r>
              <a:rPr lang="en-US" dirty="0" err="1"/>
              <a:t>Breedeveld</a:t>
            </a:r>
            <a:r>
              <a:rPr lang="en-US" dirty="0"/>
              <a:t> </a:t>
            </a:r>
            <a:r>
              <a:rPr lang="en-US" i="1" dirty="0">
                <a:solidFill>
                  <a:srgbClr val="C00000"/>
                </a:solidFill>
              </a:rPr>
              <a:t>(Netherlands)</a:t>
            </a:r>
          </a:p>
          <a:p>
            <a:pPr marL="274320" indent="-274320">
              <a:spcBef>
                <a:spcPct val="20000"/>
              </a:spcBef>
              <a:buClr>
                <a:srgbClr val="C00000"/>
              </a:buClr>
              <a:buSzPct val="85000"/>
              <a:buFont typeface="Wingdings 2"/>
              <a:buChar char=""/>
              <a:defRPr/>
            </a:pPr>
            <a:r>
              <a:rPr kumimoji="0" lang="en-US" b="0" i="0" u="none" strike="noStrike" kern="1200" cap="none" spc="0" normalizeH="0" baseline="0" noProof="0" dirty="0" smtClean="0">
                <a:ln>
                  <a:noFill/>
                </a:ln>
                <a:solidFill>
                  <a:schemeClr val="tx1"/>
                </a:solidFill>
                <a:effectLst/>
                <a:uLnTx/>
                <a:uFillTx/>
              </a:rPr>
              <a:t>Lucy Coe </a:t>
            </a:r>
            <a:r>
              <a:rPr lang="en-US" i="1" dirty="0" smtClean="0">
                <a:solidFill>
                  <a:srgbClr val="C00000"/>
                </a:solidFill>
              </a:rPr>
              <a:t>(New Zealand)</a:t>
            </a:r>
            <a:endParaRPr lang="en-US" i="1" dirty="0">
              <a:solidFill>
                <a:srgbClr val="C00000"/>
              </a:solidFill>
            </a:endParaRPr>
          </a:p>
          <a:p>
            <a:pPr marL="274320" marR="0" lvl="0" indent="-274320" algn="l" defTabSz="914400" rtl="0" eaLnBrk="1" fontAlgn="auto" latinLnBrk="0" hangingPunct="1">
              <a:lnSpc>
                <a:spcPct val="100000"/>
              </a:lnSpc>
              <a:spcBef>
                <a:spcPct val="20000"/>
              </a:spcBef>
              <a:spcAft>
                <a:spcPts val="0"/>
              </a:spcAft>
              <a:buClr>
                <a:srgbClr val="C00000"/>
              </a:buClr>
              <a:buSzPct val="85000"/>
              <a:buFont typeface="Wingdings 2"/>
              <a:buChar char=""/>
              <a:tabLst/>
              <a:defRPr/>
            </a:pPr>
            <a:r>
              <a:rPr kumimoji="0" lang="en-US" b="0" i="0" u="none" strike="noStrike" kern="1200" cap="none" spc="0" normalizeH="0" baseline="0" noProof="0" dirty="0" smtClean="0">
                <a:ln>
                  <a:noFill/>
                </a:ln>
                <a:solidFill>
                  <a:schemeClr val="tx1"/>
                </a:solidFill>
                <a:effectLst/>
                <a:uLnTx/>
                <a:uFillTx/>
              </a:rPr>
              <a:t>Colin Dickson* </a:t>
            </a:r>
            <a:r>
              <a:rPr kumimoji="0" lang="en-US" b="0" i="0" u="none" strike="noStrike" kern="1200" cap="none" spc="0" normalizeH="0" baseline="0" noProof="0" dirty="0" smtClean="0">
                <a:ln>
                  <a:noFill/>
                </a:ln>
                <a:solidFill>
                  <a:srgbClr val="C00000"/>
                </a:solidFill>
                <a:effectLst/>
                <a:uLnTx/>
                <a:uFillTx/>
              </a:rPr>
              <a:t>(</a:t>
            </a:r>
            <a:r>
              <a:rPr lang="en-US" i="1" noProof="0" dirty="0" smtClean="0">
                <a:solidFill>
                  <a:srgbClr val="C00000"/>
                </a:solidFill>
              </a:rPr>
              <a:t>Australia)</a:t>
            </a:r>
          </a:p>
          <a:p>
            <a:pPr marL="274320" indent="-274320">
              <a:spcBef>
                <a:spcPct val="20000"/>
              </a:spcBef>
              <a:buClr>
                <a:srgbClr val="C00000"/>
              </a:buClr>
              <a:buSzPct val="85000"/>
              <a:buFont typeface="Wingdings 2"/>
              <a:buChar char=""/>
              <a:defRPr/>
            </a:pPr>
            <a:r>
              <a:rPr lang="en-US" dirty="0" smtClean="0"/>
              <a:t>Leonardo </a:t>
            </a:r>
            <a:r>
              <a:rPr lang="en-US" dirty="0" err="1" smtClean="0"/>
              <a:t>Dorodor</a:t>
            </a:r>
            <a:r>
              <a:rPr lang="en-US" dirty="0" smtClean="0"/>
              <a:t>* </a:t>
            </a:r>
            <a:r>
              <a:rPr lang="en-US" i="1" dirty="0" smtClean="0">
                <a:solidFill>
                  <a:srgbClr val="C00000"/>
                </a:solidFill>
              </a:rPr>
              <a:t>(Chile)</a:t>
            </a:r>
          </a:p>
          <a:p>
            <a:pPr marL="274320" indent="-274320">
              <a:spcBef>
                <a:spcPct val="20000"/>
              </a:spcBef>
              <a:buClr>
                <a:srgbClr val="C00000"/>
              </a:buClr>
              <a:buSzPct val="85000"/>
              <a:buFont typeface="Wingdings 2"/>
              <a:buChar char=""/>
              <a:defRPr/>
            </a:pPr>
            <a:r>
              <a:rPr lang="en-US" dirty="0" smtClean="0"/>
              <a:t>Trevor </a:t>
            </a:r>
            <a:r>
              <a:rPr lang="en-US" dirty="0"/>
              <a:t>Green (</a:t>
            </a:r>
            <a:r>
              <a:rPr lang="en-US" i="1" dirty="0">
                <a:solidFill>
                  <a:srgbClr val="C00000"/>
                </a:solidFill>
              </a:rPr>
              <a:t>South Africa</a:t>
            </a:r>
            <a:r>
              <a:rPr lang="en-US" i="1" dirty="0" smtClean="0">
                <a:solidFill>
                  <a:srgbClr val="C00000"/>
                </a:solidFill>
              </a:rPr>
              <a:t>)</a:t>
            </a:r>
            <a:endParaRPr lang="en-US" dirty="0" smtClean="0"/>
          </a:p>
          <a:p>
            <a:pPr marL="274320" lvl="0" indent="-274320">
              <a:spcBef>
                <a:spcPct val="20000"/>
              </a:spcBef>
              <a:buClr>
                <a:srgbClr val="C00000"/>
              </a:buClr>
              <a:buSzPct val="85000"/>
              <a:buFont typeface="Wingdings 2"/>
              <a:buChar char=""/>
              <a:defRPr/>
            </a:pPr>
            <a:r>
              <a:rPr lang="en-US" noProof="0" dirty="0" smtClean="0"/>
              <a:t>Marcelo </a:t>
            </a:r>
            <a:r>
              <a:rPr lang="en-US" noProof="0" dirty="0" err="1" smtClean="0"/>
              <a:t>Heideman</a:t>
            </a:r>
            <a:r>
              <a:rPr lang="en-US" dirty="0" smtClean="0"/>
              <a:t>n*</a:t>
            </a:r>
            <a:r>
              <a:rPr lang="en-US" i="1" dirty="0" smtClean="0">
                <a:solidFill>
                  <a:srgbClr val="C00000"/>
                </a:solidFill>
              </a:rPr>
              <a:t> (Brazil)</a:t>
            </a:r>
          </a:p>
          <a:p>
            <a:pPr marL="274320" indent="-274320">
              <a:spcBef>
                <a:spcPct val="20000"/>
              </a:spcBef>
              <a:buClr>
                <a:srgbClr val="C00000"/>
              </a:buClr>
              <a:buSzPct val="85000"/>
              <a:buFont typeface="Wingdings 2"/>
              <a:buChar char=""/>
              <a:defRPr/>
            </a:pPr>
            <a:r>
              <a:rPr lang="en-US" noProof="0" dirty="0" err="1" smtClean="0"/>
              <a:t>Erdin</a:t>
            </a:r>
            <a:r>
              <a:rPr lang="en-US" noProof="0" dirty="0" smtClean="0"/>
              <a:t> </a:t>
            </a:r>
            <a:r>
              <a:rPr lang="en-US" noProof="0" dirty="0" err="1" smtClean="0"/>
              <a:t>Ibraim</a:t>
            </a:r>
            <a:r>
              <a:rPr lang="en-US" noProof="0" dirty="0" smtClean="0"/>
              <a:t> </a:t>
            </a:r>
            <a:r>
              <a:rPr lang="en-US" i="1" noProof="0" dirty="0" smtClean="0">
                <a:solidFill>
                  <a:srgbClr val="C00000"/>
                </a:solidFill>
              </a:rPr>
              <a:t>(UK)</a:t>
            </a:r>
          </a:p>
        </p:txBody>
      </p:sp>
      <p:sp>
        <p:nvSpPr>
          <p:cNvPr id="14" name="Content Placeholder 3"/>
          <p:cNvSpPr txBox="1">
            <a:spLocks/>
          </p:cNvSpPr>
          <p:nvPr/>
        </p:nvSpPr>
        <p:spPr>
          <a:xfrm>
            <a:off x="5940552" y="4114800"/>
            <a:ext cx="4270248" cy="1752600"/>
          </a:xfrm>
          <a:prstGeom prst="rect">
            <a:avLst/>
          </a:prstGeom>
        </p:spPr>
        <p:txBody>
          <a:bodyPr vert="horz">
            <a:normAutofit/>
          </a:bodyPr>
          <a:lstStyle/>
          <a:p>
            <a:pPr marL="274320" marR="0" lvl="0" indent="-274320" algn="l" defTabSz="914400" rtl="0" eaLnBrk="1" fontAlgn="auto" latinLnBrk="0" hangingPunct="1">
              <a:lnSpc>
                <a:spcPct val="100000"/>
              </a:lnSpc>
              <a:spcBef>
                <a:spcPct val="20000"/>
              </a:spcBef>
              <a:spcAft>
                <a:spcPts val="0"/>
              </a:spcAft>
              <a:buClr>
                <a:srgbClr val="C00000"/>
              </a:buClr>
              <a:buSzPct val="85000"/>
              <a:buFont typeface="Wingdings 2"/>
              <a:buNone/>
              <a:tabLst/>
              <a:defRPr/>
            </a:pPr>
            <a:endParaRPr kumimoji="0" lang="en-US" b="0" i="1" u="none" strike="noStrike" kern="1200" cap="none" spc="0" normalizeH="0" baseline="0" noProof="0" dirty="0" smtClean="0">
              <a:ln>
                <a:noFill/>
              </a:ln>
              <a:solidFill>
                <a:srgbClr val="C00000"/>
              </a:solidFill>
              <a:effectLst/>
              <a:uLnTx/>
              <a:uFillTx/>
              <a:latin typeface="+mn-lt"/>
              <a:ea typeface="+mn-ea"/>
              <a:cs typeface="+mn-cs"/>
            </a:endParaRPr>
          </a:p>
        </p:txBody>
      </p:sp>
      <p:sp>
        <p:nvSpPr>
          <p:cNvPr id="19" name="TextBox 18"/>
          <p:cNvSpPr txBox="1"/>
          <p:nvPr/>
        </p:nvSpPr>
        <p:spPr>
          <a:xfrm>
            <a:off x="228600" y="1524000"/>
            <a:ext cx="2286000" cy="369332"/>
          </a:xfrm>
          <a:prstGeom prst="rect">
            <a:avLst/>
          </a:prstGeom>
          <a:noFill/>
        </p:spPr>
        <p:txBody>
          <a:bodyPr wrap="square" rtlCol="0">
            <a:spAutoFit/>
          </a:bodyPr>
          <a:lstStyle/>
          <a:p>
            <a:r>
              <a:rPr lang="en-US" dirty="0" smtClean="0">
                <a:solidFill>
                  <a:srgbClr val="0070C0"/>
                </a:solidFill>
              </a:rPr>
              <a:t>Leadership:</a:t>
            </a:r>
            <a:endParaRPr lang="en-US" dirty="0">
              <a:solidFill>
                <a:srgbClr val="0070C0"/>
              </a:solidFill>
            </a:endParaRPr>
          </a:p>
        </p:txBody>
      </p:sp>
      <p:sp>
        <p:nvSpPr>
          <p:cNvPr id="22" name="TextBox 21"/>
          <p:cNvSpPr txBox="1"/>
          <p:nvPr/>
        </p:nvSpPr>
        <p:spPr>
          <a:xfrm>
            <a:off x="228600" y="2983468"/>
            <a:ext cx="5257800" cy="369332"/>
          </a:xfrm>
          <a:prstGeom prst="rect">
            <a:avLst/>
          </a:prstGeom>
          <a:noFill/>
        </p:spPr>
        <p:txBody>
          <a:bodyPr wrap="square" rtlCol="0">
            <a:spAutoFit/>
          </a:bodyPr>
          <a:lstStyle/>
          <a:p>
            <a:r>
              <a:rPr lang="en-US" dirty="0" smtClean="0">
                <a:solidFill>
                  <a:srgbClr val="0070C0"/>
                </a:solidFill>
              </a:rPr>
              <a:t>Members (in alphabetical order):</a:t>
            </a:r>
            <a:endParaRPr lang="en-US" dirty="0">
              <a:solidFill>
                <a:srgbClr val="0070C0"/>
              </a:solidFill>
            </a:endParaRPr>
          </a:p>
        </p:txBody>
      </p:sp>
      <p:sp>
        <p:nvSpPr>
          <p:cNvPr id="23" name="Content Placeholder 3"/>
          <p:cNvSpPr txBox="1">
            <a:spLocks/>
          </p:cNvSpPr>
          <p:nvPr/>
        </p:nvSpPr>
        <p:spPr>
          <a:xfrm>
            <a:off x="4721352" y="3352800"/>
            <a:ext cx="4270248" cy="3352800"/>
          </a:xfrm>
          <a:prstGeom prst="rect">
            <a:avLst/>
          </a:prstGeom>
        </p:spPr>
        <p:txBody>
          <a:bodyPr vert="horz">
            <a:normAutofit/>
          </a:bodyPr>
          <a:lstStyle/>
          <a:p>
            <a:pPr marL="274320" indent="-274320">
              <a:lnSpc>
                <a:spcPct val="90000"/>
              </a:lnSpc>
              <a:spcBef>
                <a:spcPts val="408"/>
              </a:spcBef>
              <a:buClr>
                <a:srgbClr val="C00000"/>
              </a:buClr>
              <a:buSzPct val="85000"/>
              <a:buFont typeface="Wingdings 2"/>
              <a:buChar char=""/>
              <a:defRPr/>
            </a:pPr>
            <a:r>
              <a:rPr lang="en-US" dirty="0"/>
              <a:t>Daniel </a:t>
            </a:r>
            <a:r>
              <a:rPr lang="en-US" dirty="0" err="1"/>
              <a:t>Jirásko</a:t>
            </a:r>
            <a:r>
              <a:rPr lang="en-US" dirty="0"/>
              <a:t> </a:t>
            </a:r>
            <a:r>
              <a:rPr lang="en-US" i="1" dirty="0">
                <a:solidFill>
                  <a:srgbClr val="C00000"/>
                </a:solidFill>
              </a:rPr>
              <a:t>(Czech Republic</a:t>
            </a:r>
            <a:r>
              <a:rPr lang="en-US" i="1" dirty="0" smtClean="0">
                <a:solidFill>
                  <a:srgbClr val="C00000"/>
                </a:solidFill>
              </a:rPr>
              <a:t>)</a:t>
            </a:r>
          </a:p>
          <a:p>
            <a:pPr marL="274320" lvl="0" indent="-274320">
              <a:lnSpc>
                <a:spcPct val="90000"/>
              </a:lnSpc>
              <a:spcBef>
                <a:spcPts val="408"/>
              </a:spcBef>
              <a:buClr>
                <a:srgbClr val="C00000"/>
              </a:buClr>
              <a:buSzPct val="85000"/>
              <a:buFont typeface="Wingdings 2"/>
              <a:buChar char=""/>
              <a:defRPr/>
            </a:pPr>
            <a:r>
              <a:rPr lang="en-US" dirty="0" smtClean="0"/>
              <a:t>Young-</a:t>
            </a:r>
            <a:r>
              <a:rPr lang="en-US" dirty="0" err="1" smtClean="0"/>
              <a:t>Hoon</a:t>
            </a:r>
            <a:r>
              <a:rPr lang="en-US" dirty="0" smtClean="0"/>
              <a:t> Jung </a:t>
            </a:r>
            <a:r>
              <a:rPr lang="en-US" i="1" dirty="0" smtClean="0">
                <a:solidFill>
                  <a:srgbClr val="C00000"/>
                </a:solidFill>
              </a:rPr>
              <a:t>(Korea)</a:t>
            </a:r>
            <a:endParaRPr lang="en-US" i="1" dirty="0">
              <a:solidFill>
                <a:srgbClr val="C00000"/>
              </a:solidFill>
            </a:endParaRPr>
          </a:p>
          <a:p>
            <a:pPr marL="274320" lvl="0" indent="-274320">
              <a:lnSpc>
                <a:spcPct val="90000"/>
              </a:lnSpc>
              <a:spcBef>
                <a:spcPts val="408"/>
              </a:spcBef>
              <a:buClr>
                <a:srgbClr val="C00000"/>
              </a:buClr>
              <a:buSzPct val="85000"/>
              <a:buFont typeface="Wingdings 2"/>
              <a:buChar char=""/>
              <a:defRPr/>
            </a:pPr>
            <a:r>
              <a:rPr lang="en-US" dirty="0"/>
              <a:t>Xiaojun </a:t>
            </a:r>
            <a:r>
              <a:rPr lang="en-US" dirty="0" smtClean="0"/>
              <a:t>Li </a:t>
            </a:r>
            <a:r>
              <a:rPr lang="en-US" i="1" dirty="0" smtClean="0">
                <a:solidFill>
                  <a:srgbClr val="C00000"/>
                </a:solidFill>
              </a:rPr>
              <a:t>(China)</a:t>
            </a:r>
          </a:p>
          <a:p>
            <a:pPr marL="274320" indent="-274320">
              <a:lnSpc>
                <a:spcPct val="90000"/>
              </a:lnSpc>
              <a:spcBef>
                <a:spcPts val="408"/>
              </a:spcBef>
              <a:buClr>
                <a:srgbClr val="C00000"/>
              </a:buClr>
              <a:buSzPct val="85000"/>
              <a:buFont typeface="Wingdings 2"/>
              <a:buChar char=""/>
              <a:defRPr/>
            </a:pPr>
            <a:r>
              <a:rPr lang="en-US" dirty="0"/>
              <a:t>Marcos </a:t>
            </a:r>
            <a:r>
              <a:rPr lang="en-US" dirty="0" err="1"/>
              <a:t>Montoro</a:t>
            </a:r>
            <a:r>
              <a:rPr lang="en-US" dirty="0"/>
              <a:t> </a:t>
            </a:r>
            <a:r>
              <a:rPr lang="en-US" i="1" dirty="0">
                <a:solidFill>
                  <a:srgbClr val="C00000"/>
                </a:solidFill>
              </a:rPr>
              <a:t>(Argentina</a:t>
            </a:r>
            <a:r>
              <a:rPr lang="en-US" i="1" dirty="0" smtClean="0">
                <a:solidFill>
                  <a:srgbClr val="C00000"/>
                </a:solidFill>
              </a:rPr>
              <a:t>)</a:t>
            </a:r>
          </a:p>
          <a:p>
            <a:pPr marL="274320" lvl="0" indent="-274320">
              <a:lnSpc>
                <a:spcPct val="90000"/>
              </a:lnSpc>
              <a:spcBef>
                <a:spcPts val="408"/>
              </a:spcBef>
              <a:buClr>
                <a:srgbClr val="C00000"/>
              </a:buClr>
              <a:buSzPct val="85000"/>
              <a:buFont typeface="Wingdings 2"/>
              <a:buChar char=""/>
              <a:defRPr/>
            </a:pPr>
            <a:r>
              <a:rPr lang="en-US" dirty="0" err="1" smtClean="0"/>
              <a:t>Imen</a:t>
            </a:r>
            <a:r>
              <a:rPr lang="en-US" dirty="0" smtClean="0"/>
              <a:t> Said </a:t>
            </a:r>
            <a:r>
              <a:rPr lang="en-US" i="1" dirty="0" smtClean="0">
                <a:solidFill>
                  <a:srgbClr val="C00000"/>
                </a:solidFill>
              </a:rPr>
              <a:t>(Tunisia)</a:t>
            </a:r>
          </a:p>
          <a:p>
            <a:pPr marL="274320" indent="-274320">
              <a:lnSpc>
                <a:spcPct val="90000"/>
              </a:lnSpc>
              <a:spcBef>
                <a:spcPts val="408"/>
              </a:spcBef>
              <a:buClr>
                <a:srgbClr val="C00000"/>
              </a:buClr>
              <a:buSzPct val="85000"/>
              <a:buFont typeface="Wingdings 2"/>
              <a:buChar char=""/>
              <a:defRPr/>
            </a:pPr>
            <a:r>
              <a:rPr lang="en-US" dirty="0"/>
              <a:t>Brendan Scott </a:t>
            </a:r>
            <a:r>
              <a:rPr lang="en-US" i="1" dirty="0">
                <a:solidFill>
                  <a:srgbClr val="C00000"/>
                </a:solidFill>
              </a:rPr>
              <a:t>(Australia</a:t>
            </a:r>
            <a:r>
              <a:rPr lang="en-US" i="1" dirty="0" smtClean="0">
                <a:solidFill>
                  <a:srgbClr val="C00000"/>
                </a:solidFill>
              </a:rPr>
              <a:t>)</a:t>
            </a:r>
          </a:p>
          <a:p>
            <a:pPr marL="274320" indent="-274320">
              <a:lnSpc>
                <a:spcPct val="90000"/>
              </a:lnSpc>
              <a:spcBef>
                <a:spcPts val="408"/>
              </a:spcBef>
              <a:buClr>
                <a:srgbClr val="C00000"/>
              </a:buClr>
              <a:buSzPct val="85000"/>
              <a:buFont typeface="Wingdings 2"/>
              <a:buChar char=""/>
              <a:defRPr/>
            </a:pPr>
            <a:r>
              <a:rPr lang="en-US" dirty="0" err="1"/>
              <a:t>Younghui</a:t>
            </a:r>
            <a:r>
              <a:rPr lang="en-US" dirty="0"/>
              <a:t> (Charlie) </a:t>
            </a:r>
            <a:r>
              <a:rPr lang="en-US" dirty="0" smtClean="0"/>
              <a:t>Song* </a:t>
            </a:r>
            <a:r>
              <a:rPr lang="en-US" i="1" dirty="0">
                <a:solidFill>
                  <a:srgbClr val="C00000"/>
                </a:solidFill>
              </a:rPr>
              <a:t>(USA</a:t>
            </a:r>
            <a:r>
              <a:rPr lang="en-US" i="1" dirty="0" smtClean="0">
                <a:solidFill>
                  <a:srgbClr val="C00000"/>
                </a:solidFill>
              </a:rPr>
              <a:t>)</a:t>
            </a:r>
            <a:endParaRPr lang="en-US" i="1" dirty="0">
              <a:solidFill>
                <a:srgbClr val="C00000"/>
              </a:solidFill>
            </a:endParaRPr>
          </a:p>
        </p:txBody>
      </p:sp>
      <p:sp>
        <p:nvSpPr>
          <p:cNvPr id="18" name="Rectangle 17"/>
          <p:cNvSpPr/>
          <p:nvPr/>
        </p:nvSpPr>
        <p:spPr>
          <a:xfrm>
            <a:off x="117104" y="6390094"/>
            <a:ext cx="2892138" cy="341632"/>
          </a:xfrm>
          <a:prstGeom prst="rect">
            <a:avLst/>
          </a:prstGeom>
        </p:spPr>
        <p:txBody>
          <a:bodyPr wrap="none">
            <a:spAutoFit/>
          </a:bodyPr>
          <a:lstStyle/>
          <a:p>
            <a:pPr lvl="0">
              <a:lnSpc>
                <a:spcPct val="90000"/>
              </a:lnSpc>
              <a:spcBef>
                <a:spcPts val="408"/>
              </a:spcBef>
              <a:buClr>
                <a:srgbClr val="C00000"/>
              </a:buClr>
              <a:buSzPct val="85000"/>
              <a:defRPr/>
            </a:pPr>
            <a:r>
              <a:rPr lang="en-US" i="1" dirty="0"/>
              <a:t>*</a:t>
            </a:r>
            <a:r>
              <a:rPr lang="en-US" i="1" dirty="0">
                <a:solidFill>
                  <a:srgbClr val="0070C0"/>
                </a:solidFill>
              </a:rPr>
              <a:t> </a:t>
            </a:r>
            <a:r>
              <a:rPr lang="en-US" sz="1400" i="1" dirty="0" smtClean="0"/>
              <a:t>Former </a:t>
            </a:r>
            <a:r>
              <a:rPr lang="en-US" sz="1400" i="1" dirty="0"/>
              <a:t>corresponding member</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Corresponding Members</a:t>
            </a:r>
            <a:endParaRPr lang="en-US" dirty="0"/>
          </a:p>
        </p:txBody>
      </p:sp>
      <p:sp>
        <p:nvSpPr>
          <p:cNvPr id="3" name="Content Placeholder 2"/>
          <p:cNvSpPr>
            <a:spLocks noGrp="1"/>
          </p:cNvSpPr>
          <p:nvPr>
            <p:ph sz="quarter" idx="1"/>
          </p:nvPr>
        </p:nvSpPr>
        <p:spPr/>
        <p:txBody>
          <a:bodyPr>
            <a:normAutofit/>
          </a:bodyPr>
          <a:lstStyle/>
          <a:p>
            <a:pPr>
              <a:buClr>
                <a:srgbClr val="C00000"/>
              </a:buClr>
            </a:pPr>
            <a:r>
              <a:rPr lang="en-US" dirty="0" smtClean="0"/>
              <a:t>To date, there are </a:t>
            </a:r>
            <a:r>
              <a:rPr lang="en-US" dirty="0" smtClean="0"/>
              <a:t>77 </a:t>
            </a:r>
            <a:r>
              <a:rPr lang="en-US" dirty="0" smtClean="0"/>
              <a:t>Corresponding Members, but the  number is unlimited</a:t>
            </a:r>
          </a:p>
          <a:p>
            <a:pPr lvl="1">
              <a:buClr>
                <a:srgbClr val="C00000"/>
              </a:buClr>
            </a:pPr>
            <a:r>
              <a:rPr lang="en-US" dirty="0" smtClean="0"/>
              <a:t>Africa: 		8</a:t>
            </a:r>
          </a:p>
          <a:p>
            <a:pPr lvl="1">
              <a:buClr>
                <a:srgbClr val="C00000"/>
              </a:buClr>
            </a:pPr>
            <a:r>
              <a:rPr lang="en-US" dirty="0" smtClean="0"/>
              <a:t>Asia: 		13</a:t>
            </a:r>
          </a:p>
          <a:p>
            <a:pPr lvl="1">
              <a:buClr>
                <a:srgbClr val="C00000"/>
              </a:buClr>
            </a:pPr>
            <a:r>
              <a:rPr lang="en-US" dirty="0" smtClean="0"/>
              <a:t>Australasia:	5</a:t>
            </a:r>
          </a:p>
          <a:p>
            <a:pPr lvl="1">
              <a:buClr>
                <a:srgbClr val="C00000"/>
              </a:buClr>
            </a:pPr>
            <a:r>
              <a:rPr lang="en-US" dirty="0" smtClean="0"/>
              <a:t>Europe:	</a:t>
            </a:r>
            <a:r>
              <a:rPr lang="en-US" smtClean="0"/>
              <a:t>	</a:t>
            </a:r>
            <a:r>
              <a:rPr lang="en-US" smtClean="0"/>
              <a:t>39</a:t>
            </a:r>
            <a:endParaRPr lang="en-US" dirty="0" smtClean="0"/>
          </a:p>
          <a:p>
            <a:pPr lvl="1">
              <a:buClr>
                <a:srgbClr val="C00000"/>
              </a:buClr>
            </a:pPr>
            <a:r>
              <a:rPr lang="en-US" dirty="0" smtClean="0"/>
              <a:t>North America:	5</a:t>
            </a:r>
          </a:p>
          <a:p>
            <a:pPr lvl="1">
              <a:buClr>
                <a:srgbClr val="C00000"/>
              </a:buClr>
            </a:pPr>
            <a:r>
              <a:rPr lang="en-US" dirty="0" smtClean="0"/>
              <a:t>South America:	7</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Initial Work</a:t>
            </a:r>
            <a:endParaRPr lang="en-US" dirty="0"/>
          </a:p>
        </p:txBody>
      </p:sp>
      <p:sp>
        <p:nvSpPr>
          <p:cNvPr id="3" name="Content Placeholder 2"/>
          <p:cNvSpPr>
            <a:spLocks noGrp="1"/>
          </p:cNvSpPr>
          <p:nvPr>
            <p:ph sz="quarter" idx="1"/>
          </p:nvPr>
        </p:nvSpPr>
        <p:spPr/>
        <p:txBody>
          <a:bodyPr/>
          <a:lstStyle/>
          <a:p>
            <a:r>
              <a:rPr lang="en-US" dirty="0" smtClean="0"/>
              <a:t>Each member and corresponding member were asked to provide 3 ideas that they think would help achieve the SYMPG mission</a:t>
            </a:r>
          </a:p>
          <a:p>
            <a:r>
              <a:rPr lang="en-US" dirty="0" smtClean="0"/>
              <a:t>Members then ranked the ideas and the top 4 were moved forward, with subgroups formed to work on each initiative.</a:t>
            </a:r>
          </a:p>
          <a:p>
            <a:r>
              <a:rPr lang="en-US" dirty="0"/>
              <a:t>As work completed or was retired, additional initiatives were added based on the initial </a:t>
            </a:r>
            <a:r>
              <a:rPr lang="en-US" dirty="0" smtClean="0"/>
              <a:t>rankings</a:t>
            </a:r>
          </a:p>
          <a:p>
            <a:pPr lvl="1"/>
            <a:endParaRPr lang="en-US" dirty="0"/>
          </a:p>
        </p:txBody>
      </p:sp>
    </p:spTree>
    <p:extLst>
      <p:ext uri="{BB962C8B-B14F-4D97-AF65-F5344CB8AC3E}">
        <p14:creationId xmlns:p14="http://schemas.microsoft.com/office/powerpoint/2010/main" val="24738396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Primary Areas of Focus</a:t>
            </a:r>
            <a:endParaRPr lang="en-US" dirty="0"/>
          </a:p>
        </p:txBody>
      </p:sp>
      <p:sp>
        <p:nvSpPr>
          <p:cNvPr id="3" name="Content Placeholder 2"/>
          <p:cNvSpPr>
            <a:spLocks noGrp="1"/>
          </p:cNvSpPr>
          <p:nvPr>
            <p:ph sz="quarter" idx="1"/>
          </p:nvPr>
        </p:nvSpPr>
        <p:spPr>
          <a:xfrm>
            <a:off x="301752" y="1828800"/>
            <a:ext cx="8503920" cy="4572000"/>
          </a:xfrm>
        </p:spPr>
        <p:txBody>
          <a:bodyPr>
            <a:normAutofit fontScale="92500" lnSpcReduction="10000"/>
          </a:bodyPr>
          <a:lstStyle/>
          <a:p>
            <a:r>
              <a:rPr lang="en-US" sz="2900" dirty="0"/>
              <a:t>Improve the ISSMGE website</a:t>
            </a:r>
          </a:p>
          <a:p>
            <a:r>
              <a:rPr lang="en-US" sz="2900" dirty="0"/>
              <a:t>Improve communication between members</a:t>
            </a:r>
          </a:p>
          <a:p>
            <a:r>
              <a:rPr lang="en-US" sz="2900" dirty="0"/>
              <a:t>Increase TC involvement for young members</a:t>
            </a:r>
          </a:p>
          <a:p>
            <a:r>
              <a:rPr lang="en-US" sz="2900" dirty="0"/>
              <a:t>Establish S/YM </a:t>
            </a:r>
            <a:r>
              <a:rPr lang="en-US" sz="2900" dirty="0" smtClean="0"/>
              <a:t>Membership</a:t>
            </a:r>
          </a:p>
          <a:p>
            <a:r>
              <a:rPr lang="en-US" sz="2900" dirty="0" smtClean="0"/>
              <a:t>Increase </a:t>
            </a:r>
            <a:r>
              <a:rPr lang="en-US" sz="2900" dirty="0"/>
              <a:t>the number of YGECs and develop standard ISSMGE basics for YGECs</a:t>
            </a:r>
          </a:p>
          <a:p>
            <a:r>
              <a:rPr lang="en-US" sz="2900" dirty="0"/>
              <a:t>Develop motivation mechanisms</a:t>
            </a:r>
          </a:p>
          <a:p>
            <a:r>
              <a:rPr lang="en-US" sz="2900" dirty="0"/>
              <a:t>Collaboration with industry/academia</a:t>
            </a:r>
          </a:p>
          <a:p>
            <a:r>
              <a:rPr lang="en-US" sz="2900" dirty="0"/>
              <a:t>Develop S/YM activities at the ISSMGE quadrennial conference</a:t>
            </a:r>
          </a:p>
          <a:p>
            <a:endParaRPr lang="en-US" dirty="0"/>
          </a:p>
        </p:txBody>
      </p:sp>
    </p:spTree>
    <p:extLst>
      <p:ext uri="{BB962C8B-B14F-4D97-AF65-F5344CB8AC3E}">
        <p14:creationId xmlns:p14="http://schemas.microsoft.com/office/powerpoint/2010/main" val="33962155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 of Completed Initiatives</a:t>
            </a:r>
            <a:endParaRPr lang="en-US" dirty="0"/>
          </a:p>
        </p:txBody>
      </p:sp>
      <p:sp>
        <p:nvSpPr>
          <p:cNvPr id="3" name="Content Placeholder 2"/>
          <p:cNvSpPr>
            <a:spLocks noGrp="1"/>
          </p:cNvSpPr>
          <p:nvPr>
            <p:ph sz="quarter" idx="1"/>
          </p:nvPr>
        </p:nvSpPr>
        <p:spPr>
          <a:xfrm>
            <a:off x="301752" y="1752600"/>
            <a:ext cx="8503920" cy="4724400"/>
          </a:xfrm>
        </p:spPr>
        <p:txBody>
          <a:bodyPr>
            <a:normAutofit lnSpcReduction="10000"/>
          </a:bodyPr>
          <a:lstStyle/>
          <a:p>
            <a:pPr>
              <a:buClr>
                <a:srgbClr val="C00000"/>
              </a:buClr>
            </a:pPr>
            <a:r>
              <a:rPr lang="en-US" dirty="0"/>
              <a:t>SYMPG Geo-World webpage</a:t>
            </a:r>
          </a:p>
          <a:p>
            <a:pPr>
              <a:buClr>
                <a:srgbClr val="C00000"/>
              </a:buClr>
            </a:pPr>
            <a:r>
              <a:rPr lang="en-US" dirty="0" smtClean="0"/>
              <a:t>SYMPG liaisons </a:t>
            </a:r>
            <a:r>
              <a:rPr lang="en-US" dirty="0"/>
              <a:t>to the IDC</a:t>
            </a:r>
          </a:p>
          <a:p>
            <a:pPr>
              <a:buClr>
                <a:srgbClr val="C00000"/>
              </a:buClr>
            </a:pPr>
            <a:r>
              <a:rPr lang="en-US" dirty="0"/>
              <a:t>Unlimited corresponding young members in Technical Committees</a:t>
            </a:r>
          </a:p>
          <a:p>
            <a:pPr>
              <a:buClr>
                <a:srgbClr val="C00000"/>
              </a:buClr>
            </a:pPr>
            <a:r>
              <a:rPr lang="en-US" dirty="0" smtClean="0"/>
              <a:t>“Outstanding Young Geotechnical Engineer Award” </a:t>
            </a:r>
            <a:r>
              <a:rPr lang="en-US" sz="2400" i="1" dirty="0"/>
              <a:t>(</a:t>
            </a:r>
            <a:r>
              <a:rPr lang="en-US" sz="2400" i="1" dirty="0" smtClean="0"/>
              <a:t>to be presented at the upcoming ICSMGE)</a:t>
            </a:r>
            <a:endParaRPr lang="en-US" i="1" dirty="0" smtClean="0"/>
          </a:p>
          <a:p>
            <a:pPr>
              <a:buClr>
                <a:srgbClr val="C00000"/>
              </a:buClr>
            </a:pPr>
            <a:r>
              <a:rPr lang="en-US" dirty="0" smtClean="0"/>
              <a:t>S/YM activities </a:t>
            </a:r>
            <a:r>
              <a:rPr lang="en-US" dirty="0"/>
              <a:t>in </a:t>
            </a:r>
            <a:r>
              <a:rPr lang="en-US" dirty="0" smtClean="0"/>
              <a:t>proposals </a:t>
            </a:r>
            <a:r>
              <a:rPr lang="en-US" dirty="0"/>
              <a:t>for the 2017 </a:t>
            </a:r>
            <a:r>
              <a:rPr lang="en-US" dirty="0" smtClean="0"/>
              <a:t>ICSMGE</a:t>
            </a:r>
          </a:p>
          <a:p>
            <a:pPr>
              <a:buClr>
                <a:srgbClr val="C00000"/>
              </a:buClr>
            </a:pPr>
            <a:r>
              <a:rPr lang="en-US" dirty="0" smtClean="0"/>
              <a:t>VPs to nominate 3 additional delegates to rYGECs</a:t>
            </a:r>
            <a:endParaRPr lang="en-US" dirty="0"/>
          </a:p>
          <a:p>
            <a:pPr>
              <a:buClr>
                <a:srgbClr val="C00000"/>
              </a:buClr>
            </a:pPr>
            <a:r>
              <a:rPr lang="en-US" dirty="0" smtClean="0"/>
              <a:t>Survey of S/YMs</a:t>
            </a:r>
          </a:p>
          <a:p>
            <a:pPr>
              <a:buClr>
                <a:srgbClr val="C00000"/>
              </a:buClr>
            </a:pPr>
            <a:r>
              <a:rPr lang="en-US" dirty="0" smtClean="0"/>
              <a:t>Flyer about SYMPG</a:t>
            </a:r>
          </a:p>
          <a:p>
            <a:pPr>
              <a:buClr>
                <a:srgbClr val="C00000"/>
              </a:buClr>
            </a:pPr>
            <a:endParaRPr lang="en-US"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 in Progress</a:t>
            </a:r>
            <a:endParaRPr lang="en-US" dirty="0"/>
          </a:p>
        </p:txBody>
      </p:sp>
      <p:sp>
        <p:nvSpPr>
          <p:cNvPr id="4" name="Content Placeholder 3"/>
          <p:cNvSpPr>
            <a:spLocks noGrp="1"/>
          </p:cNvSpPr>
          <p:nvPr>
            <p:ph sz="quarter" idx="1"/>
          </p:nvPr>
        </p:nvSpPr>
        <p:spPr/>
        <p:txBody>
          <a:bodyPr/>
          <a:lstStyle/>
          <a:p>
            <a:r>
              <a:rPr lang="en-US" dirty="0" smtClean="0"/>
              <a:t>Recently re-solicited for new ideas amongst the members and corresponding members. The top 3 are:</a:t>
            </a:r>
          </a:p>
          <a:p>
            <a:pPr lvl="1"/>
            <a:r>
              <a:rPr lang="en-US" i="1" u="sng" dirty="0" smtClean="0">
                <a:solidFill>
                  <a:srgbClr val="0070C0"/>
                </a:solidFill>
              </a:rPr>
              <a:t>Financial Support: </a:t>
            </a:r>
            <a:r>
              <a:rPr lang="en-US" dirty="0" smtClean="0">
                <a:solidFill>
                  <a:srgbClr val="0070C0"/>
                </a:solidFill>
              </a:rPr>
              <a:t>work on sponsorship opportunities to provide assistance for S/YMs to attend rYGECs and iYGECs</a:t>
            </a:r>
          </a:p>
          <a:p>
            <a:pPr lvl="1"/>
            <a:r>
              <a:rPr lang="en-US" i="1" u="sng" dirty="0" smtClean="0">
                <a:solidFill>
                  <a:srgbClr val="0070C0"/>
                </a:solidFill>
              </a:rPr>
              <a:t>Advertising: </a:t>
            </a:r>
            <a:r>
              <a:rPr lang="en-US" dirty="0" smtClean="0">
                <a:solidFill>
                  <a:srgbClr val="0070C0"/>
                </a:solidFill>
              </a:rPr>
              <a:t>develop mechanisms to highlight S/YM activties within ISSMGE, such as a SYMPG webinar, forum on Geo-World, YM Bulletin, etc. </a:t>
            </a:r>
          </a:p>
          <a:p>
            <a:pPr lvl="1"/>
            <a:r>
              <a:rPr lang="en-US" i="1" u="sng" dirty="0" smtClean="0">
                <a:solidFill>
                  <a:srgbClr val="0070C0"/>
                </a:solidFill>
              </a:rPr>
              <a:t>Science Divulgation: </a:t>
            </a:r>
            <a:r>
              <a:rPr lang="en-US" dirty="0" smtClean="0">
                <a:solidFill>
                  <a:srgbClr val="0070C0"/>
                </a:solidFill>
              </a:rPr>
              <a:t>create an </a:t>
            </a:r>
            <a:r>
              <a:rPr lang="en-US" dirty="0">
                <a:solidFill>
                  <a:srgbClr val="0070C0"/>
                </a:solidFill>
              </a:rPr>
              <a:t>International Journal for </a:t>
            </a:r>
            <a:r>
              <a:rPr lang="en-US" dirty="0" smtClean="0">
                <a:solidFill>
                  <a:srgbClr val="0070C0"/>
                </a:solidFill>
              </a:rPr>
              <a:t>YM to provide access for YMs to publish and bridge the gap between research and practice</a:t>
            </a:r>
            <a:endParaRPr lang="en-US" dirty="0">
              <a:solidFill>
                <a:srgbClr val="0070C0"/>
              </a:solidFill>
            </a:endParaRPr>
          </a:p>
          <a:p>
            <a:pPr lvl="1"/>
            <a:endParaRPr lang="en-US" dirty="0" smtClean="0"/>
          </a:p>
          <a:p>
            <a:pPr lvl="1"/>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Lessons Learned</a:t>
            </a:r>
            <a:endParaRPr lang="en-US" dirty="0"/>
          </a:p>
        </p:txBody>
      </p:sp>
      <p:sp>
        <p:nvSpPr>
          <p:cNvPr id="4" name="Content Placeholder 3"/>
          <p:cNvSpPr>
            <a:spLocks noGrp="1"/>
          </p:cNvSpPr>
          <p:nvPr>
            <p:ph sz="quarter" idx="1"/>
          </p:nvPr>
        </p:nvSpPr>
        <p:spPr>
          <a:xfrm>
            <a:off x="301752" y="1600200"/>
            <a:ext cx="8503920" cy="4572000"/>
          </a:xfrm>
        </p:spPr>
        <p:txBody>
          <a:bodyPr/>
          <a:lstStyle/>
          <a:p>
            <a:r>
              <a:rPr lang="en-US" dirty="0" smtClean="0"/>
              <a:t>Activity level of membership is key. Be clear about time expectations from the beginning</a:t>
            </a:r>
          </a:p>
          <a:p>
            <a:r>
              <a:rPr lang="en-US" dirty="0" smtClean="0"/>
              <a:t>Used Skype to meet as a group, but sound issues resulted in a chat room style format </a:t>
            </a:r>
          </a:p>
          <a:p>
            <a:r>
              <a:rPr lang="en-US" dirty="0" smtClean="0"/>
              <a:t>Different customs and access levels to technology resulted in miscommunications</a:t>
            </a:r>
          </a:p>
          <a:p>
            <a:pPr lvl="1"/>
            <a:endParaRPr lang="en-US" dirty="0"/>
          </a:p>
        </p:txBody>
      </p:sp>
    </p:spTree>
    <p:extLst>
      <p:ext uri="{BB962C8B-B14F-4D97-AF65-F5344CB8AC3E}">
        <p14:creationId xmlns:p14="http://schemas.microsoft.com/office/powerpoint/2010/main" val="3444648127"/>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1260</TotalTime>
  <Words>558</Words>
  <Application>Microsoft Office PowerPoint</Application>
  <PresentationFormat>On-screen Show (4:3)</PresentationFormat>
  <Paragraphs>95</Paragraphs>
  <Slides>10</Slides>
  <Notes>3</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Civic</vt:lpstr>
      <vt:lpstr>PowerPoint Presentation</vt:lpstr>
      <vt:lpstr>Background</vt:lpstr>
      <vt:lpstr>Membership</vt:lpstr>
      <vt:lpstr>Corresponding Members</vt:lpstr>
      <vt:lpstr>Initial Work</vt:lpstr>
      <vt:lpstr>Primary Areas of Focus</vt:lpstr>
      <vt:lpstr>Results of Completed Initiatives</vt:lpstr>
      <vt:lpstr>Work in Progress</vt:lpstr>
      <vt:lpstr>Lessons Learned</vt:lpstr>
      <vt:lpstr>Recommendations</vt:lpstr>
    </vt:vector>
  </TitlesOfParts>
  <Company>Texas A&amp;M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Jennifer Nicks</dc:creator>
  <cp:lastModifiedBy>Nicks, Jennifer (FHWA)</cp:lastModifiedBy>
  <cp:revision>56</cp:revision>
  <dcterms:created xsi:type="dcterms:W3CDTF">2010-10-17T13:53:37Z</dcterms:created>
  <dcterms:modified xsi:type="dcterms:W3CDTF">2013-08-20T15:35:07Z</dcterms:modified>
</cp:coreProperties>
</file>