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notesSlides/notesSlide16.xml" ContentType="application/vnd.openxmlformats-officedocument.presentationml.notesSlide+xml"/>
  <Override PartName="/ppt/slides/slide10.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docProps/custom.xml" ContentType="application/vnd.openxmlformats-officedocument.custom-propertie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43.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charts/chart1.xml" ContentType="application/vnd.openxmlformats-officedocument.drawingml.chart+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tags/tag7.xml" ContentType="application/vnd.openxmlformats-officedocument.presentationml.tags+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Override PartName="/ppt/activeX/activeX1.xml" ContentType="application/vnd.ms-office.activeX+xml"/>
  <Override PartName="/ppt/tags/tag39.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Default Extension="vml" ContentType="application/vnd.openxmlformats-officedocument.vmlDrawing"/>
  <Override PartName="/ppt/tags/tag33.xml" ContentType="application/vnd.openxmlformats-officedocument.presentationml.tags+xml"/>
  <Override PartName="/ppt/tags/tag44.xml" ContentType="application/vnd.openxmlformats-officedocument.presentationml.tags+xml"/>
  <Override PartName="/ppt/notesSlides/notesSlide20.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Default Extension="wmf" ContentType="image/x-wmf"/>
  <Override PartName="/ppt/notesSlides/notesSlide18.xml" ContentType="application/vnd.openxmlformats-officedocument.presentationml.notesSlide+xml"/>
  <Default Extension="rels" ContentType="application/vnd.openxmlformats-package.relationships+xml"/>
  <Override PartName="/ppt/tags/tag29.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handoutMasterIdLst>
    <p:handoutMasterId r:id="rId23"/>
  </p:handoutMasterIdLst>
  <p:sldIdLst>
    <p:sldId id="256" r:id="rId2"/>
    <p:sldId id="277" r:id="rId3"/>
    <p:sldId id="257" r:id="rId4"/>
    <p:sldId id="283" r:id="rId5"/>
    <p:sldId id="261" r:id="rId6"/>
    <p:sldId id="260" r:id="rId7"/>
    <p:sldId id="258" r:id="rId8"/>
    <p:sldId id="280" r:id="rId9"/>
    <p:sldId id="275" r:id="rId10"/>
    <p:sldId id="263" r:id="rId11"/>
    <p:sldId id="265" r:id="rId12"/>
    <p:sldId id="271" r:id="rId13"/>
    <p:sldId id="274" r:id="rId14"/>
    <p:sldId id="287" r:id="rId15"/>
    <p:sldId id="285" r:id="rId16"/>
    <p:sldId id="288" r:id="rId17"/>
    <p:sldId id="289" r:id="rId18"/>
    <p:sldId id="290" r:id="rId19"/>
    <p:sldId id="286" r:id="rId20"/>
    <p:sldId id="282" r:id="rId21"/>
  </p:sldIdLst>
  <p:sldSz cx="9144000" cy="6858000" type="screen4x3"/>
  <p:notesSz cx="6669088" cy="9926638"/>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98" autoAdjust="0"/>
    <p:restoredTop sz="87515" autoAdjust="0"/>
  </p:normalViewPr>
  <p:slideViewPr>
    <p:cSldViewPr>
      <p:cViewPr varScale="1">
        <p:scale>
          <a:sx n="99" d="100"/>
          <a:sy n="99" d="100"/>
        </p:scale>
        <p:origin x="-125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activeX/activeX1.xml><?xml version="1.0" encoding="utf-8"?>
<ax:ocx xmlns:ax="http://schemas.microsoft.com/office/2006/activeX" xmlns:r="http://schemas.openxmlformats.org/officeDocument/2006/relationships" ax:classid="{D27CDB6E-AE6D-11CF-96B8-444553540000}" ax:persistence="persistPropertyBag">
  <ax:ocxPr ax:name="_cx" ax:value="25396"/>
  <ax:ocxPr ax:name="_cy" ax:value="14288"/>
  <ax:ocxPr ax:name="FlashVars" ax:value=""/>
  <ax:ocxPr ax:name="Movie" ax:value="c:\documents and settings\ykuo\application data\articulate\presenter\project\a2dadcf8-675e-4f0b-8c4c-74d3759c62af\videos\1832f1ae-449e-47a7-957f-b5bb2f4c67bd\thumbnail.swf"/>
  <ax:ocxPr ax:name="Src" ax:value="c:\documents and settings\ykuo\application data\articulate\presenter\project\a2dadcf8-675e-4f0b-8c4c-74d3759c62af\videos\1832f1ae-449e-47a7-957f-b5bb2f4c67bd\thumbnail.swf"/>
  <ax:ocxPr ax:name="WMode" ax:value="Window"/>
  <ax:ocxPr ax:name="Play" ax:value="-1"/>
  <ax:ocxPr ax:name="Loop" ax:value="-1"/>
  <ax:ocxPr ax:name="Quality" ax:value="High"/>
  <ax:ocxPr ax:name="SAlign" ax:value=""/>
  <ax:ocxPr ax:name="Menu" ax:value="-1"/>
  <ax:ocxPr ax:name="Base" ax:value=""/>
  <ax:ocxPr ax:name="AllowScriptAccess" ax:value=""/>
  <ax:ocxPr ax:name="Scale" ax:value="ShowAll"/>
  <ax:ocxPr ax:name="DeviceFont" ax:value="0"/>
  <ax:ocxPr ax:name="EmbedMovie" ax:value="-1"/>
  <ax:ocxPr ax:name="BGColor" ax:value=""/>
  <ax:ocxPr ax:name="SWRemote" ax:value=""/>
  <ax:ocxPr ax:name="MovieData" ax:value=""/>
  <ax:ocxPr ax:name="SeamlessTabbing" ax:value="1"/>
  <ax:ocxPr ax:name="Profile" ax:value="0"/>
  <ax:ocxPr ax:name="ProfileAddress" ax:value=""/>
  <ax:ocxPr ax:name="ProfilePort" ax:value="0"/>
  <ax:ocxPr ax:name="AllowNetworking" ax:value="all"/>
  <ax:ocxPr ax:name="AllowFullScreen" ax:value="false"/>
</ax:ocx>
</file>

<file path=ppt/charts/_rels/chart1.xml.rels><?xml version="1.0" encoding="UTF-8" standalone="yes"?>
<Relationships xmlns="http://schemas.openxmlformats.org/package/2006/relationships"><Relationship Id="rId1" Type="http://schemas.openxmlformats.org/officeDocument/2006/relationships/oleObject" Target="file:///D:\Data\Particle%20Distribution%20Curv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Data\Particle%20Distribution%20Curv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133500088603559"/>
          <c:y val="4.2727615802830188E-2"/>
          <c:w val="0.77329998227929431"/>
          <c:h val="0.81376936954094958"/>
        </c:manualLayout>
      </c:layout>
      <c:scatterChart>
        <c:scatterStyle val="smoothMarker"/>
        <c:ser>
          <c:idx val="1"/>
          <c:order val="1"/>
          <c:marker>
            <c:symbol val="none"/>
          </c:marker>
          <c:xVal>
            <c:numRef>
              <c:f>Sheet1!$B$3:$B$24</c:f>
              <c:numCache>
                <c:formatCode>General</c:formatCode>
                <c:ptCount val="22"/>
                <c:pt idx="0">
                  <c:v>150</c:v>
                </c:pt>
                <c:pt idx="1">
                  <c:v>75</c:v>
                </c:pt>
                <c:pt idx="2">
                  <c:v>53</c:v>
                </c:pt>
                <c:pt idx="3">
                  <c:v>37.5</c:v>
                </c:pt>
                <c:pt idx="4">
                  <c:v>26.5</c:v>
                </c:pt>
                <c:pt idx="5">
                  <c:v>19</c:v>
                </c:pt>
                <c:pt idx="6">
                  <c:v>13.2</c:v>
                </c:pt>
                <c:pt idx="7">
                  <c:v>9.5</c:v>
                </c:pt>
                <c:pt idx="8">
                  <c:v>6.7</c:v>
                </c:pt>
                <c:pt idx="9">
                  <c:v>4.75</c:v>
                </c:pt>
                <c:pt idx="10">
                  <c:v>2.36</c:v>
                </c:pt>
                <c:pt idx="11">
                  <c:v>1.1800000000000066</c:v>
                </c:pt>
                <c:pt idx="12">
                  <c:v>0.60000000000000164</c:v>
                </c:pt>
                <c:pt idx="13">
                  <c:v>0.42500000000000032</c:v>
                </c:pt>
                <c:pt idx="14">
                  <c:v>0.30000000000000032</c:v>
                </c:pt>
                <c:pt idx="15">
                  <c:v>0.15000000000000019</c:v>
                </c:pt>
                <c:pt idx="16">
                  <c:v>7.5000000000000011E-2</c:v>
                </c:pt>
                <c:pt idx="17">
                  <c:v>0.05</c:v>
                </c:pt>
                <c:pt idx="18">
                  <c:v>2.0000000000000011E-2</c:v>
                </c:pt>
                <c:pt idx="19">
                  <c:v>1.0000000000000005E-2</c:v>
                </c:pt>
                <c:pt idx="20">
                  <c:v>5.0000000000000114E-3</c:v>
                </c:pt>
                <c:pt idx="21">
                  <c:v>1.0000000000000015E-3</c:v>
                </c:pt>
              </c:numCache>
            </c:numRef>
          </c:xVal>
          <c:yVal>
            <c:numRef>
              <c:f>Sheet1!$D$3:$D$24</c:f>
              <c:numCache>
                <c:formatCode>General</c:formatCode>
                <c:ptCount val="22"/>
                <c:pt idx="4">
                  <c:v>100</c:v>
                </c:pt>
                <c:pt idx="5">
                  <c:v>99</c:v>
                </c:pt>
                <c:pt idx="6">
                  <c:v>96</c:v>
                </c:pt>
                <c:pt idx="7">
                  <c:v>90</c:v>
                </c:pt>
                <c:pt idx="8">
                  <c:v>81</c:v>
                </c:pt>
                <c:pt idx="9">
                  <c:v>69</c:v>
                </c:pt>
                <c:pt idx="10">
                  <c:v>54</c:v>
                </c:pt>
                <c:pt idx="11">
                  <c:v>50</c:v>
                </c:pt>
                <c:pt idx="12">
                  <c:v>47</c:v>
                </c:pt>
                <c:pt idx="13">
                  <c:v>43</c:v>
                </c:pt>
                <c:pt idx="14">
                  <c:v>36</c:v>
                </c:pt>
                <c:pt idx="15">
                  <c:v>11</c:v>
                </c:pt>
                <c:pt idx="16">
                  <c:v>0</c:v>
                </c:pt>
              </c:numCache>
            </c:numRef>
          </c:yVal>
          <c:smooth val="1"/>
        </c:ser>
        <c:ser>
          <c:idx val="2"/>
          <c:order val="2"/>
          <c:marker>
            <c:symbol val="none"/>
          </c:marker>
          <c:xVal>
            <c:numRef>
              <c:f>Sheet1!$E$32:$E$40</c:f>
              <c:numCache>
                <c:formatCode>General</c:formatCode>
                <c:ptCount val="9"/>
                <c:pt idx="0">
                  <c:v>6.7</c:v>
                </c:pt>
                <c:pt idx="1">
                  <c:v>4.75</c:v>
                </c:pt>
                <c:pt idx="2">
                  <c:v>3.5</c:v>
                </c:pt>
                <c:pt idx="3">
                  <c:v>2.36</c:v>
                </c:pt>
                <c:pt idx="4">
                  <c:v>1.75</c:v>
                </c:pt>
                <c:pt idx="5">
                  <c:v>1.1800000000000066</c:v>
                </c:pt>
                <c:pt idx="6">
                  <c:v>0.8</c:v>
                </c:pt>
                <c:pt idx="7">
                  <c:v>0.60000000000000164</c:v>
                </c:pt>
                <c:pt idx="8">
                  <c:v>0.42500000000000032</c:v>
                </c:pt>
              </c:numCache>
            </c:numRef>
          </c:xVal>
          <c:yVal>
            <c:numRef>
              <c:f>Sheet1!$F$32:$F$40</c:f>
              <c:numCache>
                <c:formatCode>General</c:formatCode>
                <c:ptCount val="9"/>
                <c:pt idx="0">
                  <c:v>100</c:v>
                </c:pt>
                <c:pt idx="1">
                  <c:v>97</c:v>
                </c:pt>
                <c:pt idx="2">
                  <c:v>84</c:v>
                </c:pt>
                <c:pt idx="3">
                  <c:v>38</c:v>
                </c:pt>
                <c:pt idx="4">
                  <c:v>18</c:v>
                </c:pt>
                <c:pt idx="5">
                  <c:v>8</c:v>
                </c:pt>
                <c:pt idx="6">
                  <c:v>4</c:v>
                </c:pt>
                <c:pt idx="7">
                  <c:v>1.5</c:v>
                </c:pt>
                <c:pt idx="8">
                  <c:v>0</c:v>
                </c:pt>
              </c:numCache>
            </c:numRef>
          </c:yVal>
          <c:smooth val="1"/>
        </c:ser>
        <c:ser>
          <c:idx val="3"/>
          <c:order val="3"/>
          <c:spPr>
            <a:ln>
              <a:prstDash val="dash"/>
            </a:ln>
          </c:spPr>
          <c:marker>
            <c:symbol val="none"/>
          </c:marker>
          <c:xVal>
            <c:numRef>
              <c:f>Sheet1!$E$44:$E$45</c:f>
              <c:numCache>
                <c:formatCode>General</c:formatCode>
                <c:ptCount val="2"/>
                <c:pt idx="0">
                  <c:v>6.0000000000000032E-2</c:v>
                </c:pt>
                <c:pt idx="1">
                  <c:v>6.0000000000000032E-2</c:v>
                </c:pt>
              </c:numCache>
            </c:numRef>
          </c:xVal>
          <c:yVal>
            <c:numRef>
              <c:f>Sheet1!$F$44:$F$45</c:f>
              <c:numCache>
                <c:formatCode>General</c:formatCode>
                <c:ptCount val="2"/>
                <c:pt idx="0">
                  <c:v>100</c:v>
                </c:pt>
                <c:pt idx="1">
                  <c:v>0</c:v>
                </c:pt>
              </c:numCache>
            </c:numRef>
          </c:yVal>
          <c:smooth val="1"/>
        </c:ser>
        <c:axId val="144461184"/>
        <c:axId val="144475648"/>
      </c:scatterChart>
      <c:scatterChart>
        <c:scatterStyle val="smoothMarker"/>
        <c:ser>
          <c:idx val="0"/>
          <c:order val="0"/>
          <c:marker>
            <c:symbol val="none"/>
          </c:marker>
          <c:xVal>
            <c:numRef>
              <c:f>Sheet1!$B$3:$B$24</c:f>
              <c:numCache>
                <c:formatCode>General</c:formatCode>
                <c:ptCount val="22"/>
                <c:pt idx="0">
                  <c:v>150</c:v>
                </c:pt>
                <c:pt idx="1">
                  <c:v>75</c:v>
                </c:pt>
                <c:pt idx="2">
                  <c:v>53</c:v>
                </c:pt>
                <c:pt idx="3">
                  <c:v>37.5</c:v>
                </c:pt>
                <c:pt idx="4">
                  <c:v>26.5</c:v>
                </c:pt>
                <c:pt idx="5">
                  <c:v>19</c:v>
                </c:pt>
                <c:pt idx="6">
                  <c:v>13.2</c:v>
                </c:pt>
                <c:pt idx="7">
                  <c:v>9.5</c:v>
                </c:pt>
                <c:pt idx="8">
                  <c:v>6.7</c:v>
                </c:pt>
                <c:pt idx="9">
                  <c:v>4.75</c:v>
                </c:pt>
                <c:pt idx="10">
                  <c:v>2.36</c:v>
                </c:pt>
                <c:pt idx="11">
                  <c:v>1.1800000000000066</c:v>
                </c:pt>
                <c:pt idx="12">
                  <c:v>0.60000000000000164</c:v>
                </c:pt>
                <c:pt idx="13">
                  <c:v>0.42500000000000032</c:v>
                </c:pt>
                <c:pt idx="14">
                  <c:v>0.30000000000000032</c:v>
                </c:pt>
                <c:pt idx="15">
                  <c:v>0.15000000000000019</c:v>
                </c:pt>
                <c:pt idx="16">
                  <c:v>7.5000000000000011E-2</c:v>
                </c:pt>
                <c:pt idx="17">
                  <c:v>0.05</c:v>
                </c:pt>
                <c:pt idx="18">
                  <c:v>2.0000000000000011E-2</c:v>
                </c:pt>
                <c:pt idx="19">
                  <c:v>1.0000000000000005E-2</c:v>
                </c:pt>
                <c:pt idx="20">
                  <c:v>5.0000000000000114E-3</c:v>
                </c:pt>
                <c:pt idx="21">
                  <c:v>1.0000000000000015E-3</c:v>
                </c:pt>
              </c:numCache>
            </c:numRef>
          </c:xVal>
          <c:yVal>
            <c:numRef>
              <c:f>Sheet1!$F$3:$F$23</c:f>
              <c:numCache>
                <c:formatCode>General</c:formatCode>
                <c:ptCount val="21"/>
                <c:pt idx="0">
                  <c:v>0</c:v>
                </c:pt>
                <c:pt idx="1">
                  <c:v>2.9000000000000061</c:v>
                </c:pt>
                <c:pt idx="2">
                  <c:v>7</c:v>
                </c:pt>
                <c:pt idx="3">
                  <c:v>12.5</c:v>
                </c:pt>
                <c:pt idx="4">
                  <c:v>18</c:v>
                </c:pt>
                <c:pt idx="5">
                  <c:v>24</c:v>
                </c:pt>
                <c:pt idx="6">
                  <c:v>30</c:v>
                </c:pt>
                <c:pt idx="7">
                  <c:v>36</c:v>
                </c:pt>
                <c:pt idx="8">
                  <c:v>41</c:v>
                </c:pt>
                <c:pt idx="9">
                  <c:v>46</c:v>
                </c:pt>
                <c:pt idx="10">
                  <c:v>56</c:v>
                </c:pt>
                <c:pt idx="11">
                  <c:v>65</c:v>
                </c:pt>
                <c:pt idx="12">
                  <c:v>72</c:v>
                </c:pt>
                <c:pt idx="13">
                  <c:v>75.5</c:v>
                </c:pt>
                <c:pt idx="14">
                  <c:v>79</c:v>
                </c:pt>
                <c:pt idx="15">
                  <c:v>85</c:v>
                </c:pt>
                <c:pt idx="16">
                  <c:v>89</c:v>
                </c:pt>
                <c:pt idx="17">
                  <c:v>91</c:v>
                </c:pt>
                <c:pt idx="18">
                  <c:v>95</c:v>
                </c:pt>
                <c:pt idx="19">
                  <c:v>97.5</c:v>
                </c:pt>
                <c:pt idx="20">
                  <c:v>100</c:v>
                </c:pt>
              </c:numCache>
            </c:numRef>
          </c:yVal>
          <c:smooth val="1"/>
        </c:ser>
        <c:axId val="144479744"/>
        <c:axId val="144477568"/>
      </c:scatterChart>
      <c:valAx>
        <c:axId val="144461184"/>
        <c:scaling>
          <c:logBase val="10"/>
          <c:orientation val="minMax"/>
          <c:max val="200"/>
        </c:scaling>
        <c:axPos val="b"/>
        <c:majorGridlines/>
        <c:minorGridlines/>
        <c:title>
          <c:tx>
            <c:rich>
              <a:bodyPr/>
              <a:lstStyle/>
              <a:p>
                <a:pPr>
                  <a:defRPr sz="1400" b="0">
                    <a:latin typeface="Georgia" pitchFamily="18" charset="0"/>
                  </a:defRPr>
                </a:pPr>
                <a:r>
                  <a:rPr lang="en-US" sz="1400" b="0">
                    <a:latin typeface="Georgia" pitchFamily="18" charset="0"/>
                  </a:rPr>
                  <a:t>Particle Size (mm)</a:t>
                </a:r>
              </a:p>
            </c:rich>
          </c:tx>
          <c:layout>
            <c:manualLayout>
              <c:xMode val="edge"/>
              <c:yMode val="edge"/>
              <c:x val="0.40545655625040838"/>
              <c:y val="0.9367706042397933"/>
            </c:manualLayout>
          </c:layout>
        </c:title>
        <c:numFmt formatCode="General" sourceLinked="1"/>
        <c:tickLblPos val="nextTo"/>
        <c:txPr>
          <a:bodyPr/>
          <a:lstStyle/>
          <a:p>
            <a:pPr>
              <a:defRPr sz="1400">
                <a:latin typeface="Georgia" pitchFamily="18" charset="0"/>
              </a:defRPr>
            </a:pPr>
            <a:endParaRPr lang="en-US"/>
          </a:p>
        </c:txPr>
        <c:crossAx val="144475648"/>
        <c:crosses val="autoZero"/>
        <c:crossBetween val="midCat"/>
      </c:valAx>
      <c:valAx>
        <c:axId val="144475648"/>
        <c:scaling>
          <c:orientation val="minMax"/>
          <c:max val="100"/>
          <c:min val="0"/>
        </c:scaling>
        <c:axPos val="l"/>
        <c:majorGridlines/>
        <c:title>
          <c:tx>
            <c:rich>
              <a:bodyPr/>
              <a:lstStyle/>
              <a:p>
                <a:pPr>
                  <a:defRPr sz="1400" b="0">
                    <a:latin typeface="Georgia" pitchFamily="18" charset="0"/>
                  </a:defRPr>
                </a:pPr>
                <a:r>
                  <a:rPr lang="en-US" sz="1400" b="0">
                    <a:latin typeface="Georgia" pitchFamily="18" charset="0"/>
                  </a:rPr>
                  <a:t>Percentage</a:t>
                </a:r>
                <a:r>
                  <a:rPr lang="en-US" sz="1400" b="0" baseline="0">
                    <a:latin typeface="Georgia" pitchFamily="18" charset="0"/>
                  </a:rPr>
                  <a:t> Passing (%)</a:t>
                </a:r>
                <a:endParaRPr lang="en-US" sz="1400" b="0">
                  <a:latin typeface="Georgia" pitchFamily="18" charset="0"/>
                </a:endParaRPr>
              </a:p>
            </c:rich>
          </c:tx>
          <c:layout>
            <c:manualLayout>
              <c:xMode val="edge"/>
              <c:yMode val="edge"/>
              <c:x val="7.2879872851593572E-3"/>
              <c:y val="0.229582209558058"/>
            </c:manualLayout>
          </c:layout>
        </c:title>
        <c:numFmt formatCode="General" sourceLinked="1"/>
        <c:tickLblPos val="nextTo"/>
        <c:txPr>
          <a:bodyPr/>
          <a:lstStyle/>
          <a:p>
            <a:pPr>
              <a:defRPr sz="1400">
                <a:latin typeface="Georgia" pitchFamily="18" charset="0"/>
              </a:defRPr>
            </a:pPr>
            <a:endParaRPr lang="en-US"/>
          </a:p>
        </c:txPr>
        <c:crossAx val="144461184"/>
        <c:crossesAt val="1.0000000000000015E-3"/>
        <c:crossBetween val="midCat"/>
      </c:valAx>
      <c:valAx>
        <c:axId val="144477568"/>
        <c:scaling>
          <c:orientation val="maxMin"/>
          <c:max val="100"/>
        </c:scaling>
        <c:axPos val="r"/>
        <c:title>
          <c:tx>
            <c:rich>
              <a:bodyPr rot="-5400000" vert="horz"/>
              <a:lstStyle/>
              <a:p>
                <a:pPr>
                  <a:defRPr sz="1400" b="0">
                    <a:latin typeface="Georgia" pitchFamily="18" charset="0"/>
                  </a:defRPr>
                </a:pPr>
                <a:r>
                  <a:rPr lang="en-US" sz="1400" b="0" dirty="0" smtClean="0">
                    <a:latin typeface="Georgia" pitchFamily="18" charset="0"/>
                  </a:rPr>
                  <a:t>Percentage</a:t>
                </a:r>
                <a:r>
                  <a:rPr lang="en-US" sz="1400" b="0" baseline="0" dirty="0" smtClean="0">
                    <a:latin typeface="Georgia" pitchFamily="18" charset="0"/>
                  </a:rPr>
                  <a:t> Retained (%)</a:t>
                </a:r>
                <a:endParaRPr lang="en-US" sz="1400" b="0" dirty="0">
                  <a:latin typeface="Georgia" pitchFamily="18" charset="0"/>
                </a:endParaRPr>
              </a:p>
            </c:rich>
          </c:tx>
          <c:layout/>
        </c:title>
        <c:numFmt formatCode="General" sourceLinked="1"/>
        <c:tickLblPos val="nextTo"/>
        <c:txPr>
          <a:bodyPr/>
          <a:lstStyle/>
          <a:p>
            <a:pPr>
              <a:defRPr sz="1400">
                <a:latin typeface="Georgia" pitchFamily="18" charset="0"/>
              </a:defRPr>
            </a:pPr>
            <a:endParaRPr lang="en-US"/>
          </a:p>
        </c:txPr>
        <c:crossAx val="144479744"/>
        <c:crosses val="max"/>
        <c:crossBetween val="midCat"/>
      </c:valAx>
      <c:valAx>
        <c:axId val="144479744"/>
        <c:scaling>
          <c:logBase val="10"/>
          <c:orientation val="minMax"/>
        </c:scaling>
        <c:delete val="1"/>
        <c:axPos val="t"/>
        <c:numFmt formatCode="General" sourceLinked="1"/>
        <c:tickLblPos val="none"/>
        <c:crossAx val="144477568"/>
        <c:crosses val="autoZero"/>
        <c:crossBetween val="midCat"/>
      </c:valAx>
      <c:spPr>
        <a:noFill/>
        <a:ln w="12700">
          <a:solidFill>
            <a:schemeClr val="tx1"/>
          </a:solidFill>
        </a:ln>
      </c:spPr>
    </c:plotArea>
    <c:plotVisOnly val="1"/>
    <c:dispBlanksAs val="gap"/>
  </c:chart>
  <c:spPr>
    <a:no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scatterChart>
        <c:scatterStyle val="lineMarker"/>
        <c:ser>
          <c:idx val="0"/>
          <c:order val="0"/>
          <c:marker>
            <c:symbol val="square"/>
            <c:size val="7"/>
            <c:spPr>
              <a:noFill/>
            </c:spPr>
          </c:marker>
          <c:xVal>
            <c:numRef>
              <c:f>Sheet2!$A$1:$A$15</c:f>
              <c:numCache>
                <c:formatCode>General</c:formatCode>
                <c:ptCount val="15"/>
                <c:pt idx="0">
                  <c:v>13.2</c:v>
                </c:pt>
                <c:pt idx="1">
                  <c:v>9.5</c:v>
                </c:pt>
                <c:pt idx="2">
                  <c:v>6.7</c:v>
                </c:pt>
                <c:pt idx="3">
                  <c:v>4.75</c:v>
                </c:pt>
                <c:pt idx="4">
                  <c:v>2.36</c:v>
                </c:pt>
                <c:pt idx="5">
                  <c:v>1.1800000000000055</c:v>
                </c:pt>
                <c:pt idx="6">
                  <c:v>0.60000000000000164</c:v>
                </c:pt>
                <c:pt idx="7">
                  <c:v>0.42500000000000032</c:v>
                </c:pt>
                <c:pt idx="8">
                  <c:v>0.30000000000000032</c:v>
                </c:pt>
                <c:pt idx="9">
                  <c:v>0.15000000000000019</c:v>
                </c:pt>
                <c:pt idx="10">
                  <c:v>7.5000000000000011E-2</c:v>
                </c:pt>
              </c:numCache>
            </c:numRef>
          </c:xVal>
          <c:yVal>
            <c:numRef>
              <c:f>Sheet2!$F$1:$F$15</c:f>
              <c:numCache>
                <c:formatCode>0.0</c:formatCode>
                <c:ptCount val="15"/>
                <c:pt idx="0">
                  <c:v>98.6</c:v>
                </c:pt>
                <c:pt idx="1">
                  <c:v>96.1</c:v>
                </c:pt>
                <c:pt idx="2">
                  <c:v>93</c:v>
                </c:pt>
                <c:pt idx="3">
                  <c:v>89.1</c:v>
                </c:pt>
                <c:pt idx="4">
                  <c:v>74</c:v>
                </c:pt>
                <c:pt idx="5">
                  <c:v>31.1</c:v>
                </c:pt>
                <c:pt idx="6">
                  <c:v>19.7</c:v>
                </c:pt>
                <c:pt idx="7">
                  <c:v>15.3</c:v>
                </c:pt>
                <c:pt idx="8">
                  <c:v>11</c:v>
                </c:pt>
                <c:pt idx="9">
                  <c:v>3.8</c:v>
                </c:pt>
                <c:pt idx="10">
                  <c:v>0</c:v>
                </c:pt>
              </c:numCache>
            </c:numRef>
          </c:yVal>
        </c:ser>
        <c:axId val="144495744"/>
        <c:axId val="144636160"/>
      </c:scatterChart>
      <c:valAx>
        <c:axId val="144495744"/>
        <c:scaling>
          <c:logBase val="10"/>
          <c:orientation val="minMax"/>
          <c:max val="200"/>
        </c:scaling>
        <c:axPos val="b"/>
        <c:majorGridlines/>
        <c:minorGridlines/>
        <c:title>
          <c:tx>
            <c:rich>
              <a:bodyPr/>
              <a:lstStyle/>
              <a:p>
                <a:pPr>
                  <a:defRPr sz="1400" b="0">
                    <a:latin typeface="Georgia" pitchFamily="18" charset="0"/>
                  </a:defRPr>
                </a:pPr>
                <a:r>
                  <a:rPr lang="en-US" sz="1400" b="0">
                    <a:latin typeface="Georgia" pitchFamily="18" charset="0"/>
                  </a:rPr>
                  <a:t>Particle Size (mm)</a:t>
                </a:r>
              </a:p>
            </c:rich>
          </c:tx>
          <c:layout/>
        </c:title>
        <c:numFmt formatCode="General" sourceLinked="1"/>
        <c:tickLblPos val="nextTo"/>
        <c:txPr>
          <a:bodyPr/>
          <a:lstStyle/>
          <a:p>
            <a:pPr>
              <a:defRPr sz="1400">
                <a:latin typeface="Georgia" pitchFamily="18" charset="0"/>
              </a:defRPr>
            </a:pPr>
            <a:endParaRPr lang="en-US"/>
          </a:p>
        </c:txPr>
        <c:crossAx val="144636160"/>
        <c:crosses val="autoZero"/>
        <c:crossBetween val="midCat"/>
      </c:valAx>
      <c:valAx>
        <c:axId val="144636160"/>
        <c:scaling>
          <c:orientation val="minMax"/>
          <c:max val="100"/>
          <c:min val="0"/>
        </c:scaling>
        <c:axPos val="l"/>
        <c:majorGridlines/>
        <c:title>
          <c:tx>
            <c:rich>
              <a:bodyPr/>
              <a:lstStyle/>
              <a:p>
                <a:pPr>
                  <a:defRPr sz="1400" b="0">
                    <a:latin typeface="Georgia" pitchFamily="18" charset="0"/>
                  </a:defRPr>
                </a:pPr>
                <a:r>
                  <a:rPr lang="en-US" sz="1400" b="0">
                    <a:latin typeface="Georgia" pitchFamily="18" charset="0"/>
                  </a:rPr>
                  <a:t>Percentage</a:t>
                </a:r>
                <a:r>
                  <a:rPr lang="en-US" sz="1400" b="0" baseline="0">
                    <a:latin typeface="Georgia" pitchFamily="18" charset="0"/>
                  </a:rPr>
                  <a:t> Passing (%)</a:t>
                </a:r>
                <a:endParaRPr lang="en-US" sz="1400" b="0">
                  <a:latin typeface="Georgia" pitchFamily="18" charset="0"/>
                </a:endParaRPr>
              </a:p>
            </c:rich>
          </c:tx>
          <c:layout/>
        </c:title>
        <c:numFmt formatCode="0.0" sourceLinked="1"/>
        <c:tickLblPos val="nextTo"/>
        <c:txPr>
          <a:bodyPr/>
          <a:lstStyle/>
          <a:p>
            <a:pPr>
              <a:defRPr sz="1400">
                <a:latin typeface="Georgia" pitchFamily="18" charset="0"/>
              </a:defRPr>
            </a:pPr>
            <a:endParaRPr lang="en-US"/>
          </a:p>
        </c:txPr>
        <c:crossAx val="144495744"/>
        <c:crossesAt val="1.0000000000000015E-3"/>
        <c:crossBetween val="midCat"/>
      </c:valAx>
      <c:spPr>
        <a:noFill/>
        <a:ln w="12700">
          <a:solidFill>
            <a:schemeClr val="tx1"/>
          </a:solidFill>
        </a:ln>
      </c:spPr>
    </c:plotArea>
    <c:plotVisOnly val="1"/>
    <c:dispBlanksAs val="gap"/>
  </c:chart>
  <c:spPr>
    <a:noFill/>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A2AD03BE-708B-44A8-914E-05A83BF00F67}" type="datetimeFigureOut">
              <a:rPr lang="en-AU" smtClean="0"/>
              <a:pPr/>
              <a:t>12/3/14</a:t>
            </a:fld>
            <a:endParaRPr lang="en-AU"/>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6F3D5B75-C5E3-4825-982C-B9AF619EC905}" type="slidenum">
              <a:rPr lang="en-AU" smtClean="0"/>
              <a:pPr/>
              <a:t>‹#›</a:t>
            </a:fld>
            <a:endParaRPr lang="en-AU"/>
          </a:p>
        </p:txBody>
      </p:sp>
    </p:spTree>
    <p:extLst>
      <p:ext uri="{BB962C8B-B14F-4D97-AF65-F5344CB8AC3E}">
        <p14:creationId xmlns:p14="http://schemas.microsoft.com/office/powerpoint/2010/main" xmlns="" val="9793771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3D118E5F-62F3-48FA-B0F5-FA4771DD644D}" type="datetimeFigureOut">
              <a:rPr lang="en-AU" smtClean="0"/>
              <a:pPr/>
              <a:t>12/3/14</a:t>
            </a:fld>
            <a:endParaRPr lang="en-AU"/>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2C91B73A-3A7B-4DB4-88B5-4F1FB38B0DA7}" type="slidenum">
              <a:rPr lang="en-AU" smtClean="0"/>
              <a:pPr/>
              <a:t>‹#›</a:t>
            </a:fld>
            <a:endParaRPr lang="en-AU"/>
          </a:p>
        </p:txBody>
      </p:sp>
    </p:spTree>
    <p:extLst>
      <p:ext uri="{BB962C8B-B14F-4D97-AF65-F5344CB8AC3E}">
        <p14:creationId xmlns:p14="http://schemas.microsoft.com/office/powerpoint/2010/main" xmlns="" val="398711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30.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In this practical, we will examine sieve analysis and the consequent grading distribution of soils.</a:t>
            </a:r>
          </a:p>
          <a:p>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1</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solidFill>
                  <a:schemeClr val="tx1"/>
                </a:solidFill>
              </a:rPr>
              <a:t>As previously mentioned,</a:t>
            </a:r>
            <a:r>
              <a:rPr lang="en-AU" baseline="0" dirty="0" smtClean="0">
                <a:solidFill>
                  <a:schemeClr val="tx1"/>
                </a:solidFill>
              </a:rPr>
              <a:t> the particle shape influences the behaviour of coarse-grained soils.</a:t>
            </a:r>
            <a:endParaRPr lang="en-AU" dirty="0" smtClean="0">
              <a:solidFill>
                <a:schemeClr val="tx1"/>
              </a:solidFill>
            </a:endParaRPr>
          </a:p>
          <a:p>
            <a:r>
              <a:rPr lang="en-AU" dirty="0" smtClean="0">
                <a:solidFill>
                  <a:schemeClr val="tx1"/>
                </a:solidFill>
              </a:rPr>
              <a:t>This figure shows the four grain shape classifications commonly used in geotechnical engineering based on their roundness or angularity.</a:t>
            </a:r>
            <a:endParaRPr lang="en-AU" dirty="0">
              <a:solidFill>
                <a:schemeClr val="tx1"/>
              </a:solidFill>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10</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r>
              <a:rPr lang="en-AU" dirty="0" smtClean="0">
                <a:solidFill>
                  <a:schemeClr val="tx1"/>
                </a:solidFill>
              </a:rPr>
              <a:t>The grain size distribution</a:t>
            </a:r>
            <a:r>
              <a:rPr lang="en-AU" baseline="0" dirty="0" smtClean="0">
                <a:solidFill>
                  <a:schemeClr val="tx1"/>
                </a:solidFill>
              </a:rPr>
              <a:t> is represented on a semi-logarithmic plot of percentage passing versus particle size. For example, 60% passing a 3 mm aperture size suggests that, by weight, 60% of the soil is smaller than 3 mm in particle size or diameter.</a:t>
            </a:r>
          </a:p>
          <a:p>
            <a:r>
              <a:rPr lang="en-AU" baseline="0" dirty="0" smtClean="0">
                <a:solidFill>
                  <a:schemeClr val="tx1"/>
                </a:solidFill>
              </a:rPr>
              <a:t>A uniform soil has a steep gradation and is one where only a small range of grain sizes are present within the soil.</a:t>
            </a:r>
          </a:p>
          <a:p>
            <a:r>
              <a:rPr lang="en-AU" baseline="0" dirty="0" smtClean="0">
                <a:solidFill>
                  <a:schemeClr val="tx1"/>
                </a:solidFill>
              </a:rPr>
              <a:t>A well-graded soil has a relative flat gradation curve and is one where a wide range of particle sizes are present. </a:t>
            </a:r>
          </a:p>
          <a:p>
            <a:r>
              <a:rPr lang="en-AU" baseline="0" dirty="0" smtClean="0">
                <a:solidFill>
                  <a:schemeClr val="tx1"/>
                </a:solidFill>
              </a:rPr>
              <a:t>Whereas, a gap-graded soil has a grading curve with one or more steps, which indicates that one or more grain sizes are absent from the soil mass.  Both the uniform and gap-graded distributions are examples of poorly graded soils.</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solidFill>
                  <a:schemeClr val="tx1"/>
                </a:solidFill>
              </a:rPr>
              <a:t>Two coefficients, namely the coefficient of uniformity and the coefficient of curvature, are used to quantify the particle size distribution.</a:t>
            </a:r>
          </a:p>
          <a:p>
            <a:endParaRPr lang="en-AU" dirty="0">
              <a:solidFill>
                <a:schemeClr val="tx1"/>
              </a:solidFill>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11</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solidFill>
                  <a:schemeClr val="tx1"/>
                </a:solidFill>
                <a:cs typeface="Times New Roman" pitchFamily="18" charset="0"/>
              </a:rPr>
              <a:t>Initially, the stack is assembled, first with the pan and then the finest sieve at the bottom, with progressively coarser sieves as we work upwards through the stack.</a:t>
            </a:r>
          </a:p>
          <a:p>
            <a:r>
              <a:rPr lang="en-AU" dirty="0" smtClean="0">
                <a:solidFill>
                  <a:schemeClr val="tx1"/>
                </a:solidFill>
                <a:cs typeface="Times New Roman" pitchFamily="18" charset="0"/>
              </a:rPr>
              <a:t>Then, the scales are zeroed. </a:t>
            </a:r>
            <a:r>
              <a:rPr lang="en-AU" baseline="0" dirty="0" smtClean="0">
                <a:solidFill>
                  <a:schemeClr val="tx1"/>
                </a:solidFill>
                <a:cs typeface="Times New Roman" pitchFamily="18" charset="0"/>
              </a:rPr>
              <a:t> E</a:t>
            </a:r>
            <a:r>
              <a:rPr lang="en-AU" dirty="0" smtClean="0">
                <a:solidFill>
                  <a:schemeClr val="tx1"/>
                </a:solidFill>
                <a:cs typeface="Times New Roman" pitchFamily="18" charset="0"/>
              </a:rPr>
              <a:t>ach empty sieve is weighed in turn and its weight recorded.</a:t>
            </a:r>
          </a:p>
          <a:p>
            <a:r>
              <a:rPr lang="en-AU" dirty="0" smtClean="0">
                <a:solidFill>
                  <a:schemeClr val="tx1"/>
                </a:solidFill>
                <a:cs typeface="Times New Roman" pitchFamily="18" charset="0"/>
              </a:rPr>
              <a:t>The total weight of the soil is then measured</a:t>
            </a:r>
            <a:r>
              <a:rPr lang="en-AU" baseline="0" dirty="0" smtClean="0">
                <a:solidFill>
                  <a:schemeClr val="tx1"/>
                </a:solidFill>
                <a:cs typeface="Times New Roman" pitchFamily="18" charset="0"/>
              </a:rPr>
              <a:t> </a:t>
            </a:r>
            <a:r>
              <a:rPr lang="en-AU" dirty="0" smtClean="0">
                <a:solidFill>
                  <a:schemeClr val="tx1"/>
                </a:solidFill>
                <a:cs typeface="Times New Roman" pitchFamily="18" charset="0"/>
              </a:rPr>
              <a:t>and then the soil is carefully tipped into the uppermost sieve.  It is important to take care with this, as any lost soil will compromise the accuracy of the test.</a:t>
            </a:r>
          </a:p>
          <a:p>
            <a:r>
              <a:rPr lang="en-AU" dirty="0" smtClean="0">
                <a:solidFill>
                  <a:schemeClr val="tx1"/>
                </a:solidFill>
                <a:cs typeface="Times New Roman" pitchFamily="18" charset="0"/>
              </a:rPr>
              <a:t>The lid is then placed on top of the sieve stack.</a:t>
            </a:r>
          </a:p>
          <a:p>
            <a:r>
              <a:rPr lang="en-AU" dirty="0" smtClean="0">
                <a:solidFill>
                  <a:schemeClr val="tx1"/>
                </a:solidFill>
                <a:cs typeface="Times New Roman" pitchFamily="18" charset="0"/>
              </a:rPr>
              <a:t>The empty tray is weighed and recorded.</a:t>
            </a:r>
          </a:p>
          <a:p>
            <a:r>
              <a:rPr lang="en-AU" dirty="0" smtClean="0">
                <a:solidFill>
                  <a:schemeClr val="tx1"/>
                </a:solidFill>
                <a:cs typeface="Times New Roman" pitchFamily="18" charset="0"/>
              </a:rPr>
              <a:t>The sieve stack is then placed into the sieve shaker and the device is activated.</a:t>
            </a:r>
          </a:p>
          <a:p>
            <a:r>
              <a:rPr lang="en-AU" dirty="0" smtClean="0">
                <a:solidFill>
                  <a:schemeClr val="tx1"/>
                </a:solidFill>
                <a:cs typeface="Times New Roman" pitchFamily="18" charset="0"/>
              </a:rPr>
              <a:t>After a few minutes the sieve shaker is turned off and the sieve stack is removed from the device.</a:t>
            </a:r>
          </a:p>
          <a:p>
            <a:r>
              <a:rPr lang="en-AU" dirty="0" smtClean="0">
                <a:solidFill>
                  <a:schemeClr val="tx1"/>
                </a:solidFill>
                <a:cs typeface="Times New Roman" pitchFamily="18" charset="0"/>
              </a:rPr>
              <a:t>The sieve stack is progressively disassembled. Each sieve with retained soil is then progressively weighed.</a:t>
            </a:r>
          </a:p>
          <a:p>
            <a:r>
              <a:rPr lang="en-AU" dirty="0" smtClean="0">
                <a:solidFill>
                  <a:schemeClr val="tx1"/>
                </a:solidFill>
                <a:cs typeface="Times New Roman" pitchFamily="18" charset="0"/>
              </a:rPr>
              <a:t>The sum of the retained weights on each sieve, including the pan, should equal the total soil weight measured earlier.</a:t>
            </a:r>
            <a:endParaRPr lang="en-US" dirty="0" smtClean="0">
              <a:solidFill>
                <a:schemeClr val="tx1"/>
              </a:solidFill>
              <a:cs typeface="Times New Roman" pitchFamily="18" charset="0"/>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12</a:t>
            </a:fld>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normAutofit/>
          </a:bodyPr>
          <a:lstStyle/>
          <a:p>
            <a:r>
              <a:rPr lang="en-AU" dirty="0" smtClean="0">
                <a:solidFill>
                  <a:schemeClr val="tx1"/>
                </a:solidFill>
              </a:rPr>
              <a:t>The test</a:t>
            </a:r>
            <a:r>
              <a:rPr lang="en-AU" baseline="0" dirty="0" smtClean="0">
                <a:solidFill>
                  <a:schemeClr val="tx1"/>
                </a:solidFill>
              </a:rPr>
              <a:t> results are usually presented in tabular form and a</a:t>
            </a:r>
            <a:r>
              <a:rPr lang="en-AU" dirty="0" smtClean="0">
                <a:solidFill>
                  <a:schemeClr val="tx1"/>
                </a:solidFill>
              </a:rPr>
              <a:t>n</a:t>
            </a:r>
            <a:r>
              <a:rPr lang="en-AU" baseline="0" dirty="0" smtClean="0">
                <a:solidFill>
                  <a:schemeClr val="tx1"/>
                </a:solidFill>
              </a:rPr>
              <a:t> example is given here. The total mass of the dry sample is first recorded and calculated. In the first and second columns, the aperture sizes and the mass of the sieves are recorded at the beginning of the test and the mass of sieve and soil are recorded in the third columns at the end of the test. The mass of retained soil, percentage retained and percentage passing each sieved are then calculated and presented in 4</a:t>
            </a:r>
            <a:r>
              <a:rPr lang="en-AU" baseline="30000" dirty="0" smtClean="0">
                <a:solidFill>
                  <a:schemeClr val="tx1"/>
                </a:solidFill>
              </a:rPr>
              <a:t>th</a:t>
            </a:r>
            <a:r>
              <a:rPr lang="en-AU" baseline="0" dirty="0" smtClean="0">
                <a:solidFill>
                  <a:schemeClr val="tx1"/>
                </a:solidFill>
              </a:rPr>
              <a:t>, 5</a:t>
            </a:r>
            <a:r>
              <a:rPr lang="en-AU" baseline="30000" dirty="0" smtClean="0">
                <a:solidFill>
                  <a:schemeClr val="tx1"/>
                </a:solidFill>
              </a:rPr>
              <a:t>th</a:t>
            </a:r>
            <a:r>
              <a:rPr lang="en-AU" baseline="0" dirty="0" smtClean="0">
                <a:solidFill>
                  <a:schemeClr val="tx1"/>
                </a:solidFill>
              </a:rPr>
              <a:t> and 6</a:t>
            </a:r>
            <a:r>
              <a:rPr lang="en-AU" baseline="30000" dirty="0" smtClean="0">
                <a:solidFill>
                  <a:schemeClr val="tx1"/>
                </a:solidFill>
              </a:rPr>
              <a:t>th</a:t>
            </a:r>
            <a:r>
              <a:rPr lang="en-AU" baseline="0" dirty="0" smtClean="0">
                <a:solidFill>
                  <a:schemeClr val="tx1"/>
                </a:solidFill>
              </a:rPr>
              <a:t> columns, respectively. </a:t>
            </a:r>
            <a:endParaRPr lang="en-AU" dirty="0">
              <a:solidFill>
                <a:schemeClr val="tx1"/>
              </a:solidFill>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13</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percentage retained on each sieve, </a:t>
            </a:r>
            <a:r>
              <a:rPr lang="en-US" i="1" dirty="0" err="1" smtClean="0"/>
              <a:t>i</a:t>
            </a:r>
            <a:r>
              <a:rPr lang="en-US" dirty="0" smtClean="0"/>
              <a:t>, is equal</a:t>
            </a:r>
            <a:r>
              <a:rPr lang="en-US" baseline="0" dirty="0" smtClean="0"/>
              <a:t> to the difference between the mass of the sieve and the soil, m</a:t>
            </a:r>
            <a:r>
              <a:rPr lang="en-US" baseline="-25000" dirty="0" smtClean="0"/>
              <a:t>i</a:t>
            </a:r>
            <a:r>
              <a:rPr lang="en-AU" dirty="0" smtClean="0"/>
              <a:t>, and mass of the sieve itself, </a:t>
            </a:r>
            <a:r>
              <a:rPr lang="en-AU" dirty="0" err="1" smtClean="0"/>
              <a:t>m</a:t>
            </a:r>
            <a:r>
              <a:rPr lang="en-AU" baseline="-25000" dirty="0" err="1" smtClean="0"/>
              <a:t>sieve</a:t>
            </a:r>
            <a:r>
              <a:rPr lang="en-AU" dirty="0" smtClean="0"/>
              <a:t>, divided by the total weight of the sample</a:t>
            </a:r>
            <a:r>
              <a:rPr lang="en-AU" baseline="0" dirty="0" smtClean="0"/>
              <a:t> and expressed as a percentage.</a:t>
            </a:r>
            <a:endParaRPr lang="en-AU" dirty="0" smtClean="0"/>
          </a:p>
          <a:p>
            <a:pPr rtl="0"/>
            <a:r>
              <a:rPr lang="en-US" sz="1200" kern="1200" dirty="0" smtClean="0">
                <a:solidFill>
                  <a:schemeClr val="tx1"/>
                </a:solidFill>
                <a:latin typeface="+mn-lt"/>
                <a:ea typeface="+mn-ea"/>
                <a:cs typeface="+mn-cs"/>
              </a:rPr>
              <a:t>The percentage passing each sieve is the difference between the cumulative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percentage retained and 100%.</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14</a:t>
            </a:fld>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Once, the mass of each portion of soil retained on each sieve is measured, it is then possible to determine the percent passing through each sieve.  The process for doing so is very straightforward and is given in the lecture, as well as in the practical notes.  A grain size distribution is then obtained, as shown here.</a:t>
            </a:r>
            <a:endParaRPr lang="en-US" dirty="0" smtClean="0"/>
          </a:p>
        </p:txBody>
      </p:sp>
      <p:sp>
        <p:nvSpPr>
          <p:cNvPr id="4" name="Slide Number Placeholder 3"/>
          <p:cNvSpPr>
            <a:spLocks noGrp="1"/>
          </p:cNvSpPr>
          <p:nvPr>
            <p:ph type="sldNum" sz="quarter" idx="10"/>
          </p:nvPr>
        </p:nvSpPr>
        <p:spPr/>
        <p:txBody>
          <a:bodyPr/>
          <a:lstStyle/>
          <a:p>
            <a:fld id="{2C91B73A-3A7B-4DB4-88B5-4F1FB38B0DA7}" type="slidenum">
              <a:rPr lang="en-AU" smtClean="0"/>
              <a:pPr/>
              <a:t>15</a:t>
            </a:fld>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solidFill>
                  <a:srgbClr val="000000"/>
                </a:solidFill>
                <a:cs typeface="Times New Roman" pitchFamily="18" charset="0"/>
              </a:rPr>
              <a:t>As mentioned earlier, various coefficients have been established as an aid in the quantification of the grain size distribution.  </a:t>
            </a:r>
          </a:p>
          <a:p>
            <a:r>
              <a:rPr lang="en-AU" dirty="0" smtClean="0">
                <a:solidFill>
                  <a:srgbClr val="000000"/>
                </a:solidFill>
                <a:cs typeface="Times New Roman" pitchFamily="18" charset="0"/>
              </a:rPr>
              <a:t>The coefficient of uniformity, </a:t>
            </a:r>
            <a:r>
              <a:rPr lang="en-AU" i="1" dirty="0" smtClean="0">
                <a:solidFill>
                  <a:srgbClr val="000000"/>
                </a:solidFill>
                <a:cs typeface="Times New Roman" pitchFamily="18" charset="0"/>
              </a:rPr>
              <a:t>C</a:t>
            </a:r>
            <a:r>
              <a:rPr lang="en-AU" i="1" baseline="-25000" dirty="0" smtClean="0">
                <a:solidFill>
                  <a:srgbClr val="000000"/>
                </a:solidFill>
                <a:cs typeface="Times New Roman" pitchFamily="18" charset="0"/>
              </a:rPr>
              <a:t>u</a:t>
            </a:r>
            <a:r>
              <a:rPr lang="en-AU" dirty="0" smtClean="0">
                <a:solidFill>
                  <a:srgbClr val="000000"/>
                </a:solidFill>
                <a:cs typeface="Times New Roman" pitchFamily="18" charset="0"/>
              </a:rPr>
              <a:t>, measures the uniformity of the soil.</a:t>
            </a:r>
          </a:p>
          <a:p>
            <a:r>
              <a:rPr lang="en-GB" dirty="0" smtClean="0">
                <a:solidFill>
                  <a:srgbClr val="000000"/>
                </a:solidFill>
                <a:cs typeface="Times New Roman" pitchFamily="18" charset="0"/>
              </a:rPr>
              <a:t>If </a:t>
            </a:r>
            <a:r>
              <a:rPr lang="en-GB" i="1" dirty="0" smtClean="0">
                <a:solidFill>
                  <a:srgbClr val="000000"/>
                </a:solidFill>
                <a:cs typeface="Times New Roman" pitchFamily="18" charset="0"/>
              </a:rPr>
              <a:t>C</a:t>
            </a:r>
            <a:r>
              <a:rPr lang="en-GB" i="1" baseline="-25000" dirty="0" smtClean="0">
                <a:solidFill>
                  <a:srgbClr val="000000"/>
                </a:solidFill>
                <a:cs typeface="Times New Roman" pitchFamily="18" charset="0"/>
              </a:rPr>
              <a:t>u</a:t>
            </a:r>
            <a:r>
              <a:rPr lang="en-GB" dirty="0" smtClean="0">
                <a:solidFill>
                  <a:srgbClr val="000000"/>
                </a:solidFill>
                <a:cs typeface="Times New Roman" pitchFamily="18" charset="0"/>
              </a:rPr>
              <a:t> = 1 then the soil has only one grain size.  If </a:t>
            </a:r>
            <a:r>
              <a:rPr lang="en-GB" i="1" dirty="0" smtClean="0">
                <a:solidFill>
                  <a:srgbClr val="000000"/>
                </a:solidFill>
                <a:cs typeface="Times New Roman" pitchFamily="18" charset="0"/>
              </a:rPr>
              <a:t>C</a:t>
            </a:r>
            <a:r>
              <a:rPr lang="en-GB" i="1" baseline="-25000" dirty="0" smtClean="0">
                <a:solidFill>
                  <a:srgbClr val="000000"/>
                </a:solidFill>
                <a:cs typeface="Times New Roman" pitchFamily="18" charset="0"/>
              </a:rPr>
              <a:t>u</a:t>
            </a:r>
            <a:r>
              <a:rPr lang="en-GB" dirty="0" smtClean="0">
                <a:solidFill>
                  <a:srgbClr val="000000"/>
                </a:solidFill>
                <a:cs typeface="Times New Roman" pitchFamily="18" charset="0"/>
              </a:rPr>
              <a:t> &gt;= 15 the soil is very well-graded.</a:t>
            </a:r>
            <a:endParaRPr lang="en-US" dirty="0" smtClean="0">
              <a:solidFill>
                <a:srgbClr val="000000"/>
              </a:solidFill>
              <a:cs typeface="Times New Roman" pitchFamily="18" charset="0"/>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16</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solidFill>
                  <a:srgbClr val="000000"/>
                </a:solidFill>
                <a:cs typeface="Times New Roman" pitchFamily="18" charset="0"/>
              </a:rPr>
              <a:t>The coefficient of curvature, </a:t>
            </a:r>
            <a:r>
              <a:rPr lang="en-AU" i="1" dirty="0" smtClean="0">
                <a:solidFill>
                  <a:srgbClr val="000000"/>
                </a:solidFill>
                <a:cs typeface="Times New Roman" pitchFamily="18" charset="0"/>
              </a:rPr>
              <a:t>C</a:t>
            </a:r>
            <a:r>
              <a:rPr lang="en-AU" i="1" baseline="-25000" dirty="0" smtClean="0">
                <a:solidFill>
                  <a:srgbClr val="000000"/>
                </a:solidFill>
                <a:cs typeface="Times New Roman" pitchFamily="18" charset="0"/>
              </a:rPr>
              <a:t>c</a:t>
            </a:r>
            <a:r>
              <a:rPr lang="en-AU" dirty="0" smtClean="0">
                <a:solidFill>
                  <a:srgbClr val="000000"/>
                </a:solidFill>
                <a:cs typeface="Times New Roman" pitchFamily="18" charset="0"/>
              </a:rPr>
              <a:t>, is another coefficient which assists with the distinction between poorly and well graded soils. </a:t>
            </a:r>
          </a:p>
          <a:p>
            <a:r>
              <a:rPr lang="en-AU" dirty="0" smtClean="0">
                <a:solidFill>
                  <a:srgbClr val="000000"/>
                </a:solidFill>
                <a:cs typeface="Times New Roman" pitchFamily="18" charset="0"/>
              </a:rPr>
              <a:t>If </a:t>
            </a:r>
            <a:r>
              <a:rPr lang="en-AU" i="1" dirty="0" smtClean="0">
                <a:solidFill>
                  <a:srgbClr val="000000"/>
                </a:solidFill>
                <a:cs typeface="Times New Roman" pitchFamily="18" charset="0"/>
              </a:rPr>
              <a:t>C</a:t>
            </a:r>
            <a:r>
              <a:rPr lang="en-AU" i="1" baseline="-25000" dirty="0" smtClean="0">
                <a:solidFill>
                  <a:srgbClr val="000000"/>
                </a:solidFill>
                <a:cs typeface="Times New Roman" pitchFamily="18" charset="0"/>
              </a:rPr>
              <a:t>c</a:t>
            </a:r>
            <a:r>
              <a:rPr lang="en-AU" dirty="0" smtClean="0">
                <a:solidFill>
                  <a:srgbClr val="000000"/>
                </a:solidFill>
                <a:cs typeface="Times New Roman" pitchFamily="18" charset="0"/>
              </a:rPr>
              <a:t> is between 1 and 3 then the soil is considered to be well-graded, provided that the coefficient of uniformity, </a:t>
            </a:r>
            <a:r>
              <a:rPr lang="en-AU" i="1" dirty="0" smtClean="0">
                <a:solidFill>
                  <a:srgbClr val="000000"/>
                </a:solidFill>
                <a:cs typeface="Times New Roman" pitchFamily="18" charset="0"/>
              </a:rPr>
              <a:t>C</a:t>
            </a:r>
            <a:r>
              <a:rPr lang="en-AU" i="1" baseline="-25000" dirty="0" smtClean="0">
                <a:solidFill>
                  <a:srgbClr val="000000"/>
                </a:solidFill>
                <a:cs typeface="Times New Roman" pitchFamily="18" charset="0"/>
              </a:rPr>
              <a:t>u</a:t>
            </a:r>
            <a:r>
              <a:rPr lang="en-AU" dirty="0" smtClean="0">
                <a:solidFill>
                  <a:srgbClr val="000000"/>
                </a:solidFill>
                <a:cs typeface="Times New Roman" pitchFamily="18" charset="0"/>
              </a:rPr>
              <a:t> &gt; 4 for gravels and </a:t>
            </a:r>
            <a:r>
              <a:rPr lang="en-AU" i="1" dirty="0" smtClean="0">
                <a:solidFill>
                  <a:srgbClr val="000000"/>
                </a:solidFill>
                <a:cs typeface="Times New Roman" pitchFamily="18" charset="0"/>
              </a:rPr>
              <a:t>C</a:t>
            </a:r>
            <a:r>
              <a:rPr lang="en-AU" i="1" baseline="-25000" dirty="0" smtClean="0">
                <a:solidFill>
                  <a:srgbClr val="000000"/>
                </a:solidFill>
                <a:cs typeface="Times New Roman" pitchFamily="18" charset="0"/>
              </a:rPr>
              <a:t>u</a:t>
            </a:r>
            <a:r>
              <a:rPr lang="en-AU" dirty="0" smtClean="0">
                <a:solidFill>
                  <a:srgbClr val="000000"/>
                </a:solidFill>
                <a:cs typeface="Times New Roman" pitchFamily="18" charset="0"/>
              </a:rPr>
              <a:t> &gt; 6 for sands.</a:t>
            </a:r>
          </a:p>
          <a:p>
            <a:r>
              <a:rPr lang="en-AU" dirty="0" smtClean="0">
                <a:solidFill>
                  <a:srgbClr val="000000"/>
                </a:solidFill>
                <a:cs typeface="Times New Roman" pitchFamily="18" charset="0"/>
              </a:rPr>
              <a:t>It is important to note that these coefficients, while being useful, are only guides and may not always be reliable.</a:t>
            </a:r>
            <a:endParaRPr lang="en-US" dirty="0" smtClean="0">
              <a:solidFill>
                <a:srgbClr val="000000"/>
              </a:solidFill>
              <a:cs typeface="Times New Roman" pitchFamily="18" charset="0"/>
            </a:endParaRPr>
          </a:p>
          <a:p>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17</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2C91B73A-3A7B-4DB4-88B5-4F1FB38B0DA7}" type="slidenum">
              <a:rPr lang="en-AU" smtClean="0"/>
              <a:pPr/>
              <a:t>18</a:t>
            </a:fld>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In</a:t>
            </a:r>
            <a:r>
              <a:rPr lang="en-AU" baseline="0" dirty="0" smtClean="0"/>
              <a:t> your report, a </a:t>
            </a:r>
            <a:r>
              <a:rPr lang="en-AU" dirty="0" smtClean="0"/>
              <a:t>full soil description and</a:t>
            </a:r>
            <a:r>
              <a:rPr lang="en-AU" baseline="0" dirty="0" smtClean="0"/>
              <a:t> the USCS symbol should be given </a:t>
            </a:r>
            <a:r>
              <a:rPr lang="en-AU" dirty="0" smtClean="0"/>
              <a:t>based on you</a:t>
            </a:r>
            <a:r>
              <a:rPr lang="en-AU" baseline="0" dirty="0" smtClean="0"/>
              <a:t>r test results, an example of which Is given here.  The full soil description should be given in the following format:</a:t>
            </a:r>
          </a:p>
          <a:p>
            <a:r>
              <a:rPr lang="en-AU" baseline="0" dirty="0" smtClean="0"/>
              <a:t>First, the USCS symbol, followed by the name of the soil, the amount of fines, angularity, colour and indicate the approximate amount of gravel and sand and their maximum size. </a:t>
            </a:r>
          </a:p>
          <a:p>
            <a:r>
              <a:rPr lang="en-AU" baseline="0" dirty="0" smtClean="0"/>
              <a:t>Note that this is a disturbed and oven dried sample, so other information such as moisture conditions and relative density cannot be determined.</a:t>
            </a:r>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19</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solidFill>
                  <a:schemeClr val="tx1"/>
                </a:solidFill>
              </a:rPr>
              <a:t>At the completion of the laboratory class, you will be able to:</a:t>
            </a:r>
            <a:r>
              <a:rPr lang="en-AU" baseline="0" dirty="0" smtClean="0">
                <a:solidFill>
                  <a:schemeClr val="tx1"/>
                </a:solidFill>
              </a:rPr>
              <a:t> </a:t>
            </a:r>
            <a:r>
              <a:rPr lang="en-AU" dirty="0" smtClean="0">
                <a:solidFill>
                  <a:schemeClr val="tx1"/>
                </a:solidFill>
              </a:rPr>
              <a:t>explain the objective of undertaking sieve analysis;</a:t>
            </a:r>
            <a:r>
              <a:rPr lang="en-AU" baseline="0" dirty="0" smtClean="0">
                <a:solidFill>
                  <a:schemeClr val="tx1"/>
                </a:solidFill>
              </a:rPr>
              <a:t> d</a:t>
            </a:r>
            <a:r>
              <a:rPr lang="en-AU" dirty="0" smtClean="0">
                <a:solidFill>
                  <a:schemeClr val="tx1"/>
                </a:solidFill>
              </a:rPr>
              <a:t>escribe the laboratory procedures;</a:t>
            </a:r>
            <a:r>
              <a:rPr lang="en-AU" baseline="0" dirty="0" smtClean="0">
                <a:solidFill>
                  <a:schemeClr val="tx1"/>
                </a:solidFill>
              </a:rPr>
              <a:t> </a:t>
            </a:r>
            <a:r>
              <a:rPr lang="en-AU" dirty="0" smtClean="0">
                <a:solidFill>
                  <a:schemeClr val="tx1"/>
                </a:solidFill>
              </a:rPr>
              <a:t>identify the key differences between fine-grained and coarse-grained soils; select suitable testing for fine- and coarse-grained soil; and</a:t>
            </a:r>
            <a:r>
              <a:rPr lang="en-AU" baseline="0" dirty="0" smtClean="0">
                <a:solidFill>
                  <a:schemeClr val="tx1"/>
                </a:solidFill>
              </a:rPr>
              <a:t> finally, calculate and interpret </a:t>
            </a:r>
            <a:r>
              <a:rPr lang="en-AU" dirty="0" smtClean="0">
                <a:solidFill>
                  <a:schemeClr val="tx1"/>
                </a:solidFill>
              </a:rPr>
              <a:t>the grading curve that is the percentage passing (and percentage retained) versus the diameters of the soil particles.</a:t>
            </a:r>
          </a:p>
        </p:txBody>
      </p:sp>
      <p:sp>
        <p:nvSpPr>
          <p:cNvPr id="4" name="Slide Number Placeholder 3"/>
          <p:cNvSpPr>
            <a:spLocks noGrp="1"/>
          </p:cNvSpPr>
          <p:nvPr>
            <p:ph type="sldNum" sz="quarter" idx="10"/>
          </p:nvPr>
        </p:nvSpPr>
        <p:spPr/>
        <p:txBody>
          <a:bodyPr/>
          <a:lstStyle/>
          <a:p>
            <a:fld id="{2C91B73A-3A7B-4DB4-88B5-4F1FB38B0DA7}" type="slidenum">
              <a:rPr lang="en-AU" smtClean="0"/>
              <a:pPr/>
              <a:t>2</a:t>
            </a:fld>
            <a:endParaRPr lang="en-A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your practical report the following should included:</a:t>
            </a:r>
            <a:r>
              <a:rPr lang="en-US" baseline="0" dirty="0" smtClean="0"/>
              <a:t> </a:t>
            </a:r>
            <a:r>
              <a:rPr lang="en-US" dirty="0" smtClean="0">
                <a:solidFill>
                  <a:schemeClr val="accent2"/>
                </a:solidFill>
              </a:rPr>
              <a:t>a grain size distribution chart</a:t>
            </a:r>
            <a:r>
              <a:rPr lang="en-US" dirty="0" smtClean="0"/>
              <a:t> and its associated calculations;</a:t>
            </a:r>
            <a:r>
              <a:rPr lang="en-US" baseline="0" dirty="0" smtClean="0"/>
              <a:t> c</a:t>
            </a:r>
            <a:r>
              <a:rPr lang="en-US" dirty="0" smtClean="0"/>
              <a:t>alculation of the </a:t>
            </a:r>
            <a:r>
              <a:rPr lang="en-US" dirty="0" smtClean="0">
                <a:solidFill>
                  <a:schemeClr val="accent2"/>
                </a:solidFill>
              </a:rPr>
              <a:t>coefficients of uniformity and curvature</a:t>
            </a:r>
            <a:r>
              <a:rPr lang="en-US" dirty="0" smtClean="0"/>
              <a:t>; the</a:t>
            </a:r>
            <a:r>
              <a:rPr lang="en-US" baseline="0" dirty="0" smtClean="0"/>
              <a:t> </a:t>
            </a:r>
            <a:r>
              <a:rPr lang="en-AU" baseline="0" dirty="0" smtClean="0">
                <a:solidFill>
                  <a:schemeClr val="accent2"/>
                </a:solidFill>
              </a:rPr>
              <a:t>s</a:t>
            </a:r>
            <a:r>
              <a:rPr lang="en-AU" dirty="0" smtClean="0">
                <a:solidFill>
                  <a:schemeClr val="accent2"/>
                </a:solidFill>
              </a:rPr>
              <a:t>oil description </a:t>
            </a:r>
            <a:r>
              <a:rPr lang="en-AU" dirty="0" smtClean="0"/>
              <a:t>and </a:t>
            </a:r>
            <a:r>
              <a:rPr lang="en-AU" dirty="0" smtClean="0">
                <a:solidFill>
                  <a:schemeClr val="accent2"/>
                </a:solidFill>
              </a:rPr>
              <a:t>USCS classification,</a:t>
            </a:r>
            <a:r>
              <a:rPr lang="en-AU" baseline="0" dirty="0" smtClean="0">
                <a:solidFill>
                  <a:schemeClr val="tx1"/>
                </a:solidFill>
              </a:rPr>
              <a:t> and finally a </a:t>
            </a:r>
            <a:r>
              <a:rPr lang="en-US" baseline="0" dirty="0" smtClean="0">
                <a:solidFill>
                  <a:schemeClr val="accent2"/>
                </a:solidFill>
              </a:rPr>
              <a:t>d</a:t>
            </a:r>
            <a:r>
              <a:rPr lang="en-US" dirty="0" smtClean="0">
                <a:solidFill>
                  <a:schemeClr val="accent2"/>
                </a:solidFill>
              </a:rPr>
              <a:t>iscussion on</a:t>
            </a:r>
            <a:r>
              <a:rPr lang="en-US" dirty="0" smtClean="0"/>
              <a:t> the performance of the soils </a:t>
            </a:r>
            <a:r>
              <a:rPr lang="en-US" dirty="0" smtClean="0">
                <a:solidFill>
                  <a:schemeClr val="accent2"/>
                </a:solidFill>
              </a:rPr>
              <a:t>for engineering purposes</a:t>
            </a:r>
            <a:r>
              <a:rPr lang="en-US" dirty="0" smtClean="0"/>
              <a:t> on the basis of your </a:t>
            </a:r>
            <a:r>
              <a:rPr lang="en-AU" dirty="0" smtClean="0"/>
              <a:t>results.</a:t>
            </a:r>
          </a:p>
          <a:p>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20</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A naturally</a:t>
            </a:r>
            <a:r>
              <a:rPr lang="en-US" baseline="0" dirty="0" smtClean="0">
                <a:solidFill>
                  <a:schemeClr val="tx1"/>
                </a:solidFill>
              </a:rPr>
              <a:t>-occurring</a:t>
            </a:r>
            <a:r>
              <a:rPr lang="en-US" dirty="0" smtClean="0">
                <a:solidFill>
                  <a:schemeClr val="tx1"/>
                </a:solidFill>
              </a:rPr>
              <a:t> soil is generally a three phase system that consists of solid particles, liquid (usually water) and gas (usually air). Sometimes</a:t>
            </a:r>
            <a:r>
              <a:rPr lang="en-US" baseline="0" dirty="0" smtClean="0">
                <a:solidFill>
                  <a:schemeClr val="tx1"/>
                </a:solidFill>
              </a:rPr>
              <a:t> in contaminated soils the liquid and gas phases include pollutants, such as petrol and methane.</a:t>
            </a:r>
            <a:endParaRPr lang="en-US"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The solid phase</a:t>
            </a:r>
            <a:r>
              <a:rPr lang="en-US" baseline="0" dirty="0" smtClean="0">
                <a:solidFill>
                  <a:schemeClr val="tx1"/>
                </a:solidFill>
              </a:rPr>
              <a:t> of the soil mass is composed</a:t>
            </a:r>
            <a:r>
              <a:rPr lang="en-US" dirty="0" smtClean="0">
                <a:solidFill>
                  <a:schemeClr val="tx1"/>
                </a:solidFill>
              </a:rPr>
              <a:t> of a collection of mineral and rock particles.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2C91B73A-3A7B-4DB4-88B5-4F1FB38B0DA7}" type="slidenum">
              <a:rPr lang="en-AU" smtClean="0"/>
              <a:pPr/>
              <a:t>3</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The size, shape and relative density of these solid particles, as well as the range and the distribution of those sizes, can affect the geotechnical characteristics</a:t>
            </a:r>
            <a:r>
              <a:rPr lang="en-US" baseline="0" dirty="0" smtClean="0">
                <a:solidFill>
                  <a:schemeClr val="tx1"/>
                </a:solidFill>
              </a:rPr>
              <a:t> </a:t>
            </a:r>
            <a:r>
              <a:rPr lang="en-US" dirty="0" smtClean="0">
                <a:solidFill>
                  <a:schemeClr val="tx1"/>
                </a:solidFill>
              </a:rPr>
              <a:t>of soils.</a:t>
            </a:r>
          </a:p>
          <a:p>
            <a:r>
              <a:rPr lang="en-US" dirty="0" smtClean="0">
                <a:solidFill>
                  <a:schemeClr val="tx1"/>
                </a:solidFill>
              </a:rPr>
              <a:t>Geotechnical engineers classify soils according to their properties. </a:t>
            </a:r>
            <a:r>
              <a:rPr lang="en-AU" sz="1200" kern="1200" baseline="0" dirty="0" smtClean="0">
                <a:solidFill>
                  <a:schemeClr val="tx1"/>
                </a:solidFill>
                <a:latin typeface="+mn-lt"/>
                <a:ea typeface="+mn-ea"/>
                <a:cs typeface="+mn-cs"/>
              </a:rPr>
              <a:t>One of the major </a:t>
            </a:r>
            <a:r>
              <a:rPr lang="en-US" sz="1200" kern="1200" baseline="0" dirty="0" smtClean="0">
                <a:solidFill>
                  <a:schemeClr val="tx1"/>
                </a:solidFill>
                <a:latin typeface="+mn-lt"/>
                <a:ea typeface="+mn-ea"/>
                <a:cs typeface="+mn-cs"/>
              </a:rPr>
              <a:t>factors that affects the </a:t>
            </a:r>
            <a:r>
              <a:rPr lang="en-US" sz="1200" kern="1200" baseline="0" dirty="0" err="1" smtClean="0">
                <a:solidFill>
                  <a:schemeClr val="tx1"/>
                </a:solidFill>
                <a:latin typeface="+mn-lt"/>
                <a:ea typeface="+mn-ea"/>
                <a:cs typeface="+mn-cs"/>
              </a:rPr>
              <a:t>behaviour</a:t>
            </a:r>
            <a:r>
              <a:rPr lang="en-US" sz="1200" kern="1200" baseline="0" dirty="0" smtClean="0">
                <a:solidFill>
                  <a:schemeClr val="tx1"/>
                </a:solidFill>
                <a:latin typeface="+mn-lt"/>
                <a:ea typeface="+mn-ea"/>
                <a:cs typeface="+mn-cs"/>
              </a:rPr>
              <a:t> of soils is the size of the solid particles or grains.</a:t>
            </a:r>
            <a:endParaRPr lang="en-US" dirty="0" smtClean="0">
              <a:solidFill>
                <a:schemeClr val="tx1"/>
              </a:solidFill>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The soils are subdivided </a:t>
            </a:r>
            <a:r>
              <a:rPr lang="en-US" dirty="0" smtClean="0">
                <a:solidFill>
                  <a:schemeClr val="tx1"/>
                </a:solidFill>
              </a:rPr>
              <a:t>into three major categories: coarse-grained soils, which</a:t>
            </a:r>
            <a:r>
              <a:rPr lang="en-US" baseline="0" dirty="0" smtClean="0">
                <a:solidFill>
                  <a:schemeClr val="tx1"/>
                </a:solidFill>
              </a:rPr>
              <a:t> are composed of sands and gravel</a:t>
            </a:r>
            <a:r>
              <a:rPr lang="en-US" dirty="0" smtClean="0">
                <a:solidFill>
                  <a:schemeClr val="tx1"/>
                </a:solidFill>
              </a:rPr>
              <a:t>,</a:t>
            </a:r>
            <a:r>
              <a:rPr lang="en-US" baseline="0" dirty="0" smtClean="0">
                <a:solidFill>
                  <a:schemeClr val="tx1"/>
                </a:solidFill>
              </a:rPr>
              <a:t> </a:t>
            </a:r>
            <a:r>
              <a:rPr lang="en-US" dirty="0" smtClean="0">
                <a:solidFill>
                  <a:schemeClr val="tx1"/>
                </a:solidFill>
              </a:rPr>
              <a:t>fine-grained soils which</a:t>
            </a:r>
            <a:r>
              <a:rPr lang="en-US" baseline="0" dirty="0" smtClean="0">
                <a:solidFill>
                  <a:schemeClr val="tx1"/>
                </a:solidFill>
              </a:rPr>
              <a:t> include </a:t>
            </a:r>
            <a:r>
              <a:rPr lang="en-US" dirty="0" smtClean="0">
                <a:solidFill>
                  <a:schemeClr val="tx1"/>
                </a:solidFill>
              </a:rPr>
              <a:t>clays</a:t>
            </a:r>
            <a:r>
              <a:rPr lang="en-US" baseline="0" dirty="0" smtClean="0">
                <a:solidFill>
                  <a:schemeClr val="tx1"/>
                </a:solidFill>
              </a:rPr>
              <a:t> and silts,</a:t>
            </a:r>
            <a:r>
              <a:rPr lang="en-US" dirty="0" smtClean="0">
                <a:solidFill>
                  <a:schemeClr val="tx1"/>
                </a:solidFill>
              </a:rPr>
              <a:t> and finally, highly</a:t>
            </a:r>
            <a:r>
              <a:rPr lang="en-US" baseline="0" dirty="0" smtClean="0">
                <a:solidFill>
                  <a:schemeClr val="tx1"/>
                </a:solidFill>
              </a:rPr>
              <a:t> organic soil known as peat.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solidFill>
                <a:schemeClr val="accent2">
                  <a:lumMod val="75000"/>
                </a:schemeClr>
              </a:solidFill>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4</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The </a:t>
            </a:r>
            <a:r>
              <a:rPr lang="en-US" baseline="0" dirty="0" err="1" smtClean="0">
                <a:solidFill>
                  <a:schemeClr val="tx1"/>
                </a:solidFill>
              </a:rPr>
              <a:t>behaviour</a:t>
            </a:r>
            <a:r>
              <a:rPr lang="en-US" baseline="0" dirty="0" smtClean="0">
                <a:solidFill>
                  <a:schemeClr val="tx1"/>
                </a:solidFill>
              </a:rPr>
              <a:t> of </a:t>
            </a:r>
            <a:r>
              <a:rPr lang="en-US" dirty="0" smtClean="0">
                <a:solidFill>
                  <a:schemeClr val="tx1"/>
                </a:solidFill>
              </a:rPr>
              <a:t>coarse-grained and fine-grained soils</a:t>
            </a:r>
            <a:r>
              <a:rPr lang="en-US" baseline="0" dirty="0" smtClean="0">
                <a:solidFill>
                  <a:schemeClr val="tx1"/>
                </a:solidFill>
              </a:rPr>
              <a:t> is different.  T</a:t>
            </a:r>
            <a:r>
              <a:rPr lang="en-US" dirty="0" smtClean="0">
                <a:solidFill>
                  <a:schemeClr val="tx1"/>
                </a:solidFill>
              </a:rPr>
              <a:t>he geotechnical characteristics of coarse-grained soils are</a:t>
            </a:r>
            <a:r>
              <a:rPr lang="en-US" baseline="0" dirty="0" smtClean="0">
                <a:solidFill>
                  <a:schemeClr val="tx1"/>
                </a:solidFill>
              </a:rPr>
              <a:t> generally</a:t>
            </a:r>
            <a:r>
              <a:rPr lang="en-US" dirty="0" smtClean="0">
                <a:solidFill>
                  <a:schemeClr val="tx1"/>
                </a:solidFill>
              </a:rPr>
              <a:t> governed the size, shape, distribution and relative density of </a:t>
            </a:r>
            <a:r>
              <a:rPr lang="en-US" smtClean="0">
                <a:solidFill>
                  <a:schemeClr val="tx1"/>
                </a:solidFill>
              </a:rPr>
              <a:t>the </a:t>
            </a:r>
            <a:r>
              <a:rPr lang="en-US" smtClean="0">
                <a:solidFill>
                  <a:schemeClr val="tx1"/>
                </a:solidFill>
              </a:rPr>
              <a:t>solid </a:t>
            </a:r>
            <a:r>
              <a:rPr lang="en-US" dirty="0" smtClean="0">
                <a:solidFill>
                  <a:schemeClr val="tx1"/>
                </a:solidFill>
              </a:rPr>
              <a:t>particles.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On the other hand, for fine-grained soils, the presence of water and the soil structure have a greater effect on their </a:t>
            </a:r>
            <a:r>
              <a:rPr lang="en-US" dirty="0" err="1" smtClean="0">
                <a:solidFill>
                  <a:schemeClr val="accent2">
                    <a:lumMod val="75000"/>
                  </a:schemeClr>
                </a:solidFill>
              </a:rPr>
              <a:t>behaviour</a:t>
            </a:r>
            <a:r>
              <a:rPr lang="en-US" dirty="0" smtClean="0">
                <a:solidFill>
                  <a:schemeClr val="accent2">
                    <a:lumMod val="75000"/>
                  </a:schemeClr>
                </a:solidFill>
              </a:rPr>
              <a:t>. The structure or fabric of the soil is the arrangement</a:t>
            </a:r>
            <a:r>
              <a:rPr lang="en-US" baseline="0" dirty="0" smtClean="0">
                <a:solidFill>
                  <a:schemeClr val="accent2">
                    <a:lumMod val="75000"/>
                  </a:schemeClr>
                </a:solidFill>
              </a:rPr>
              <a:t> and bonding between the particles.</a:t>
            </a:r>
            <a:endParaRPr lang="en-US" dirty="0" smtClean="0">
              <a:solidFill>
                <a:schemeClr val="accent2">
                  <a:lumMod val="75000"/>
                </a:schemeClr>
              </a:solidFill>
            </a:endParaRPr>
          </a:p>
          <a:p>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5</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solidFill>
                  <a:schemeClr val="tx1"/>
                </a:solidFill>
              </a:rPr>
              <a:t>Different tests are employed </a:t>
            </a:r>
            <a:r>
              <a:rPr lang="en-AU" baseline="0" dirty="0" smtClean="0">
                <a:solidFill>
                  <a:schemeClr val="tx1"/>
                </a:solidFill>
              </a:rPr>
              <a:t>to characterise coarse- and fine-grained soils.</a:t>
            </a:r>
          </a:p>
          <a:p>
            <a:pPr marL="0" marR="0" lvl="1" indent="0" algn="l" defTabSz="914400" rtl="0" eaLnBrk="1" fontAlgn="auto" latinLnBrk="0" hangingPunct="1">
              <a:lnSpc>
                <a:spcPct val="100000"/>
              </a:lnSpc>
              <a:spcBef>
                <a:spcPts val="0"/>
              </a:spcBef>
              <a:spcAft>
                <a:spcPts val="0"/>
              </a:spcAft>
              <a:buClrTx/>
              <a:buSzTx/>
              <a:buFontTx/>
              <a:buNone/>
              <a:tabLst/>
              <a:defRPr/>
            </a:pPr>
            <a:r>
              <a:rPr lang="en-AU" dirty="0" smtClean="0">
                <a:solidFill>
                  <a:schemeClr val="tx1"/>
                </a:solidFill>
              </a:rPr>
              <a:t>For </a:t>
            </a:r>
            <a:r>
              <a:rPr lang="en-US" dirty="0" smtClean="0">
                <a:solidFill>
                  <a:schemeClr val="tx1"/>
                </a:solidFill>
              </a:rPr>
              <a:t>coarse-grained soils, sieve analysis</a:t>
            </a:r>
            <a:r>
              <a:rPr lang="en-US" baseline="0" dirty="0" smtClean="0">
                <a:solidFill>
                  <a:schemeClr val="tx1"/>
                </a:solidFill>
              </a:rPr>
              <a:t> is used by engineers to classify soil.  </a:t>
            </a:r>
            <a:r>
              <a:rPr lang="en-US" dirty="0" smtClean="0">
                <a:solidFill>
                  <a:schemeClr val="tx1"/>
                </a:solidFill>
              </a:rPr>
              <a:t>In this interactive learning module,</a:t>
            </a:r>
            <a:r>
              <a:rPr lang="en-US" baseline="0" dirty="0" smtClean="0">
                <a:solidFill>
                  <a:schemeClr val="tx1"/>
                </a:solidFill>
              </a:rPr>
              <a:t> we will explain and demonstrate how coarse-grained soils are classified using sieve analyses.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Whereas, for fine-grained soils, tests that determine the </a:t>
            </a:r>
            <a:r>
              <a:rPr lang="en-US" baseline="0" dirty="0" err="1" smtClean="0">
                <a:solidFill>
                  <a:schemeClr val="tx1"/>
                </a:solidFill>
              </a:rPr>
              <a:t>Atterberg</a:t>
            </a:r>
            <a:r>
              <a:rPr lang="en-US" baseline="0" dirty="0" smtClean="0">
                <a:solidFill>
                  <a:schemeClr val="tx1"/>
                </a:solidFill>
              </a:rPr>
              <a:t> limits are undertaken.  The details of these tests will be presented in Part two of this series.</a:t>
            </a:r>
            <a:endParaRPr lang="en-US" dirty="0" smtClean="0">
              <a:solidFill>
                <a:schemeClr val="tx1"/>
              </a:solidFill>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6</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solidFill>
                  <a:schemeClr val="tx1"/>
                </a:solidFill>
                <a:cs typeface="Times New Roman" pitchFamily="18" charset="0"/>
              </a:rPr>
              <a:t>By now you will have been introduced to the concept of sieve analysis in lectures and you probably will have seen various sieve sizes.</a:t>
            </a:r>
            <a:endParaRPr lang="en-US" dirty="0" smtClean="0">
              <a:solidFill>
                <a:schemeClr val="tx1"/>
              </a:solidFill>
              <a:cs typeface="Times New Roman" pitchFamily="18" charset="0"/>
            </a:endParaRPr>
          </a:p>
          <a:p>
            <a:r>
              <a:rPr lang="en-AU" dirty="0" smtClean="0">
                <a:solidFill>
                  <a:schemeClr val="tx1"/>
                </a:solidFill>
                <a:cs typeface="Times New Roman" pitchFamily="18" charset="0"/>
              </a:rPr>
              <a:t>The sieves are arranged in a stack, with the coarsest sieve, that is the one with the largest opening, at the top.  The sieves become progressively finer from the top to the bottom of the stack.  At the very base of the sieve stack is a pan, which captures all of the soil particles which pass through the finest and, hence, bottom sieve.  </a:t>
            </a:r>
          </a:p>
          <a:p>
            <a:r>
              <a:rPr lang="en-AU" dirty="0" smtClean="0">
                <a:solidFill>
                  <a:schemeClr val="tx1"/>
                </a:solidFill>
                <a:cs typeface="Times New Roman" pitchFamily="18" charset="0"/>
              </a:rPr>
              <a:t>To facilitate the sorting process of the particles passing through the various sieves, a sieve shaker is often used,</a:t>
            </a:r>
            <a:r>
              <a:rPr lang="en-AU" baseline="0" dirty="0" smtClean="0">
                <a:solidFill>
                  <a:schemeClr val="tx1"/>
                </a:solidFill>
                <a:cs typeface="Times New Roman" pitchFamily="18" charset="0"/>
              </a:rPr>
              <a:t> as will be seen later.</a:t>
            </a:r>
            <a:endParaRPr lang="en-US" dirty="0" smtClean="0">
              <a:solidFill>
                <a:schemeClr val="tx1"/>
              </a:solidFill>
              <a:cs typeface="Times New Roman" pitchFamily="18" charset="0"/>
            </a:endParaRPr>
          </a:p>
          <a:p>
            <a:endParaRPr lang="en-AU" dirty="0"/>
          </a:p>
        </p:txBody>
      </p:sp>
      <p:sp>
        <p:nvSpPr>
          <p:cNvPr id="4" name="Slide Number Placeholder 3"/>
          <p:cNvSpPr>
            <a:spLocks noGrp="1"/>
          </p:cNvSpPr>
          <p:nvPr>
            <p:ph type="sldNum" sz="quarter" idx="10"/>
          </p:nvPr>
        </p:nvSpPr>
        <p:spPr/>
        <p:txBody>
          <a:bodyPr/>
          <a:lstStyle/>
          <a:p>
            <a:fld id="{2C91B73A-3A7B-4DB4-88B5-4F1FB38B0DA7}" type="slidenum">
              <a:rPr lang="en-AU" smtClean="0"/>
              <a:pPr/>
              <a:t>7</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2C91B73A-3A7B-4DB4-88B5-4F1FB38B0DA7}" type="slidenum">
              <a:rPr lang="en-AU" smtClean="0"/>
              <a:pPr/>
              <a:t>8</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solidFill>
                  <a:schemeClr val="tx1"/>
                </a:solidFill>
              </a:rPr>
              <a:t>The size of the solid</a:t>
            </a:r>
            <a:r>
              <a:rPr lang="en-AU" baseline="0" dirty="0" smtClean="0">
                <a:solidFill>
                  <a:schemeClr val="tx1"/>
                </a:solidFill>
              </a:rPr>
              <a:t> particles that constitute soils may vary from boulder or cobble size, that is measured in hundreds of millimetres, down to </a:t>
            </a:r>
            <a:r>
              <a:rPr lang="en-AU" dirty="0" smtClean="0">
                <a:solidFill>
                  <a:schemeClr val="tx1"/>
                </a:solidFill>
              </a:rPr>
              <a:t>clay particles</a:t>
            </a:r>
            <a:r>
              <a:rPr lang="en-AU" baseline="0" dirty="0" smtClean="0">
                <a:solidFill>
                  <a:schemeClr val="tx1"/>
                </a:solidFill>
              </a:rPr>
              <a:t> which are measured in thousandths of millimetres</a:t>
            </a:r>
            <a:r>
              <a:rPr lang="en-AU" dirty="0" smtClean="0">
                <a:solidFill>
                  <a:schemeClr val="tx1"/>
                </a:solidFill>
              </a:rPr>
              <a:t>.</a:t>
            </a:r>
          </a:p>
          <a:p>
            <a:r>
              <a:rPr lang="en-AU" dirty="0" smtClean="0">
                <a:solidFill>
                  <a:schemeClr val="tx1"/>
                </a:solidFill>
              </a:rPr>
              <a:t>This table shows the classification names given to various soil particles dependent on their size. </a:t>
            </a:r>
            <a:r>
              <a:rPr lang="en-AU" baseline="0" dirty="0" smtClean="0">
                <a:solidFill>
                  <a:schemeClr val="tx1"/>
                </a:solidFill>
              </a:rPr>
              <a:t> S</a:t>
            </a:r>
            <a:r>
              <a:rPr lang="en-AU" dirty="0" smtClean="0">
                <a:solidFill>
                  <a:schemeClr val="tx1"/>
                </a:solidFill>
              </a:rPr>
              <a:t>oil particles</a:t>
            </a:r>
            <a:r>
              <a:rPr lang="en-AU" baseline="0" dirty="0" smtClean="0">
                <a:solidFill>
                  <a:schemeClr val="tx1"/>
                </a:solidFill>
              </a:rPr>
              <a:t> that are larger than 75 microns (or millionths of metres), that can usually be seen by the naked eye, are classified as coarse-grained soils. Any particles that are smaller than 75 microns are classified as fine-grained soils.</a:t>
            </a:r>
            <a:endParaRPr lang="en-AU" dirty="0">
              <a:solidFill>
                <a:schemeClr val="tx1"/>
              </a:solidFill>
            </a:endParaRPr>
          </a:p>
        </p:txBody>
      </p:sp>
      <p:sp>
        <p:nvSpPr>
          <p:cNvPr id="4" name="Slide Number Placeholder 3"/>
          <p:cNvSpPr>
            <a:spLocks noGrp="1"/>
          </p:cNvSpPr>
          <p:nvPr>
            <p:ph type="sldNum" sz="quarter" idx="10"/>
          </p:nvPr>
        </p:nvSpPr>
        <p:spPr/>
        <p:txBody>
          <a:bodyPr/>
          <a:lstStyle/>
          <a:p>
            <a:fld id="{2C91B73A-3A7B-4DB4-88B5-4F1FB38B0DA7}" type="slidenum">
              <a:rPr lang="en-AU" smtClean="0"/>
              <a:pPr/>
              <a:t>9</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normAutofit/>
          </a:bodyPr>
          <a:lstStyle>
            <a:lvl1pPr>
              <a:defRPr sz="3200" cap="all" baseline="0">
                <a:latin typeface="Georgia" pitchFamily="18" charset="0"/>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latin typeface="Georgia"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6FF6910-1245-432C-AC37-C6FA6565B0AC}" type="datetimeFigureOut">
              <a:rPr lang="en-US" smtClean="0"/>
              <a:pPr/>
              <a:t>3/12/2014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A7FBB66-E0EB-4AD2-A811-A8BC8D7CFB8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FF6910-1245-432C-AC37-C6FA6565B0AC}" type="datetimeFigureOut">
              <a:rPr lang="en-US" smtClean="0"/>
              <a:pPr/>
              <a:t>3/12/2014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BB66-E0EB-4AD2-A811-A8BC8D7CFB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C6FF6910-1245-432C-AC37-C6FA6565B0AC}" type="datetimeFigureOut">
              <a:rPr lang="en-US" smtClean="0"/>
              <a:pPr/>
              <a:t>3/12/2014</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A7FBB66-E0EB-4AD2-A811-A8BC8D7CFB8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normAutofit/>
          </a:bodyPr>
          <a:lstStyle>
            <a:lvl1pPr>
              <a:defRPr sz="3600">
                <a:latin typeface="Georgia" pitchFamily="18" charset="0"/>
              </a:defRPr>
            </a:lvl1p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p:txBody>
          <a:bodyPr/>
          <a:lstStyle/>
          <a:p>
            <a:fld id="{C6FF6910-1245-432C-AC37-C6FA6565B0AC}" type="datetimeFigureOut">
              <a:rPr lang="en-US" smtClean="0"/>
              <a:pPr/>
              <a:t>3/12/2014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A7FBB66-E0EB-4AD2-A811-A8BC8D7CFB8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lvl1pPr>
              <a:defRPr sz="2600">
                <a:latin typeface="Georgia" pitchFamily="18" charset="0"/>
              </a:defRPr>
            </a:lvl1pPr>
            <a:lvl2pPr>
              <a:defRPr sz="2400">
                <a:latin typeface="Georgia" pitchFamily="18" charset="0"/>
              </a:defRPr>
            </a:lvl2pPr>
            <a:lvl3pPr>
              <a:defRPr sz="2200">
                <a:latin typeface="Georgia" pitchFamily="18" charset="0"/>
              </a:defRPr>
            </a:lvl3pPr>
            <a:lvl4pPr>
              <a:defRPr>
                <a:latin typeface="Georgia" pitchFamily="18" charset="0"/>
              </a:defRPr>
            </a:lvl4pPr>
            <a:lvl5pPr>
              <a:defRPr>
                <a:latin typeface="Georgia" pitchFamily="18" charset="0"/>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cxnSp>
        <p:nvCxnSpPr>
          <p:cNvPr id="7" name="Straight Connector 6"/>
          <p:cNvCxnSpPr/>
          <p:nvPr userDrawn="1"/>
        </p:nvCxnSpPr>
        <p:spPr>
          <a:xfrm>
            <a:off x="467544" y="1412776"/>
            <a:ext cx="82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dirty="0" smtClean="0"/>
              <a:t>Click to edit Master title style</a:t>
            </a:r>
            <a:endParaRPr kumimoji="0" lang="en-US" dirty="0"/>
          </a:p>
        </p:txBody>
      </p:sp>
      <p:sp>
        <p:nvSpPr>
          <p:cNvPr id="12" name="Date Placeholder 11"/>
          <p:cNvSpPr>
            <a:spLocks noGrp="1"/>
          </p:cNvSpPr>
          <p:nvPr>
            <p:ph type="dt" sz="half" idx="10"/>
          </p:nvPr>
        </p:nvSpPr>
        <p:spPr/>
        <p:txBody>
          <a:bodyPr/>
          <a:lstStyle/>
          <a:p>
            <a:fld id="{C6FF6910-1245-432C-AC37-C6FA6565B0AC}" type="datetimeFigureOut">
              <a:rPr lang="en-US" smtClean="0"/>
              <a:pPr/>
              <a:t>3/12/2014</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A7FBB66-E0EB-4AD2-A811-A8BC8D7CFB8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aur" pitchFamily="18" charset="0"/>
              </a:defRPr>
            </a:lvl1pPr>
          </a:lstStyle>
          <a:p>
            <a:r>
              <a:rPr kumimoji="0" lang="en-US" dirty="0" smtClean="0"/>
              <a:t>Click to edit Master title style</a:t>
            </a:r>
            <a:endParaRPr kumimoji="0" lang="en-US" dirty="0"/>
          </a:p>
        </p:txBody>
      </p:sp>
      <p:sp>
        <p:nvSpPr>
          <p:cNvPr id="9" name="Content Placeholder 8"/>
          <p:cNvSpPr>
            <a:spLocks noGrp="1"/>
          </p:cNvSpPr>
          <p:nvPr>
            <p:ph sz="quarter" idx="1"/>
          </p:nvPr>
        </p:nvSpPr>
        <p:spPr>
          <a:xfrm>
            <a:off x="609600" y="1589567"/>
            <a:ext cx="3886200" cy="4572000"/>
          </a:xfrm>
        </p:spPr>
        <p:txBody>
          <a:bodyPr/>
          <a:lstStyle>
            <a:lvl1pPr>
              <a:defRPr>
                <a:latin typeface="Centaur" pitchFamily="18" charset="0"/>
              </a:defRPr>
            </a:lvl1pPr>
            <a:lvl2pPr>
              <a:defRPr>
                <a:latin typeface="Centaur" pitchFamily="18" charset="0"/>
              </a:defRPr>
            </a:lvl2pPr>
            <a:lvl3pPr>
              <a:defRPr>
                <a:latin typeface="Centaur" pitchFamily="18" charset="0"/>
              </a:defRPr>
            </a:lvl3pPr>
            <a:lvl4pPr>
              <a:defRPr>
                <a:latin typeface="Centaur" pitchFamily="18" charset="0"/>
              </a:defRPr>
            </a:lvl4pPr>
            <a:lvl5pPr>
              <a:defRPr>
                <a:latin typeface="Centaur" pitchFamily="18" charset="0"/>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1" name="Content Placeholder 10"/>
          <p:cNvSpPr>
            <a:spLocks noGrp="1"/>
          </p:cNvSpPr>
          <p:nvPr>
            <p:ph sz="quarter" idx="2"/>
          </p:nvPr>
        </p:nvSpPr>
        <p:spPr>
          <a:xfrm>
            <a:off x="4844901" y="1589567"/>
            <a:ext cx="3886200" cy="4572000"/>
          </a:xfrm>
        </p:spPr>
        <p:txBody>
          <a:bodyPr/>
          <a:lstStyle>
            <a:lvl1pPr>
              <a:defRPr>
                <a:latin typeface="Centaur" pitchFamily="18" charset="0"/>
              </a:defRPr>
            </a:lvl1pPr>
            <a:lvl2pPr>
              <a:defRPr>
                <a:latin typeface="Centaur" pitchFamily="18" charset="0"/>
              </a:defRPr>
            </a:lvl2pPr>
            <a:lvl3pPr>
              <a:defRPr>
                <a:latin typeface="Centaur" pitchFamily="18" charset="0"/>
              </a:defRPr>
            </a:lvl3pPr>
            <a:lvl4pPr>
              <a:defRPr>
                <a:latin typeface="Centaur" pitchFamily="18" charset="0"/>
              </a:defRPr>
            </a:lvl4pPr>
            <a:lvl5pPr>
              <a:defRPr>
                <a:latin typeface="Centaur" pitchFamily="18" charset="0"/>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8" name="Date Placeholder 7"/>
          <p:cNvSpPr>
            <a:spLocks noGrp="1"/>
          </p:cNvSpPr>
          <p:nvPr>
            <p:ph type="dt" sz="half" idx="15"/>
          </p:nvPr>
        </p:nvSpPr>
        <p:spPr/>
        <p:txBody>
          <a:bodyPr rtlCol="0"/>
          <a:lstStyle/>
          <a:p>
            <a:fld id="{C6FF6910-1245-432C-AC37-C6FA6565B0AC}" type="datetimeFigureOut">
              <a:rPr lang="en-US" smtClean="0"/>
              <a:pPr/>
              <a:t>3/12/2014</a:t>
            </a:fld>
            <a:endParaRPr lang="en-US"/>
          </a:p>
        </p:txBody>
      </p:sp>
      <p:sp>
        <p:nvSpPr>
          <p:cNvPr id="10" name="Slide Number Placeholder 9"/>
          <p:cNvSpPr>
            <a:spLocks noGrp="1"/>
          </p:cNvSpPr>
          <p:nvPr>
            <p:ph type="sldNum" sz="quarter" idx="16"/>
          </p:nvPr>
        </p:nvSpPr>
        <p:spPr/>
        <p:txBody>
          <a:bodyPr rtlCol="0"/>
          <a:lstStyle/>
          <a:p>
            <a:fld id="{BA7FBB66-E0EB-4AD2-A811-A8BC8D7CFB8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C6FF6910-1245-432C-AC37-C6FA6565B0AC}" type="datetimeFigureOut">
              <a:rPr lang="en-US" smtClean="0"/>
              <a:pPr/>
              <a:t>3/12/2014</a:t>
            </a:fld>
            <a:endParaRPr lang="en-US"/>
          </a:p>
        </p:txBody>
      </p:sp>
      <p:sp>
        <p:nvSpPr>
          <p:cNvPr id="12" name="Slide Number Placeholder 11"/>
          <p:cNvSpPr>
            <a:spLocks noGrp="1"/>
          </p:cNvSpPr>
          <p:nvPr>
            <p:ph type="sldNum" sz="quarter" idx="16"/>
          </p:nvPr>
        </p:nvSpPr>
        <p:spPr/>
        <p:txBody>
          <a:bodyPr rtlCol="0"/>
          <a:lstStyle/>
          <a:p>
            <a:fld id="{BA7FBB66-E0EB-4AD2-A811-A8BC8D7CFB8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6FF6910-1245-432C-AC37-C6FA6565B0AC}" type="datetimeFigureOut">
              <a:rPr lang="en-US" smtClean="0"/>
              <a:pPr/>
              <a:t>3/12/2014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A7FBB66-E0EB-4AD2-A811-A8BC8D7CFB8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FF6910-1245-432C-AC37-C6FA6565B0AC}" type="datetimeFigureOut">
              <a:rPr lang="en-US" smtClean="0"/>
              <a:pPr/>
              <a:t>3/12/2014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A7FBB66-E0EB-4AD2-A811-A8BC8D7CFB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6FF6910-1245-432C-AC37-C6FA6565B0AC}" type="datetimeFigureOut">
              <a:rPr lang="en-US" smtClean="0"/>
              <a:pPr/>
              <a:t>3/12/2014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A7FBB66-E0EB-4AD2-A811-A8BC8D7CFB8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C6FF6910-1245-432C-AC37-C6FA6565B0AC}" type="datetimeFigureOut">
              <a:rPr lang="en-US" smtClean="0"/>
              <a:pPr/>
              <a:t>3/12/2014</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A7FBB66-E0EB-4AD2-A811-A8BC8D7CFB8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C6FF6910-1245-432C-AC37-C6FA6565B0AC}" type="datetimeFigureOut">
              <a:rPr lang="en-US" smtClean="0"/>
              <a:pPr/>
              <a:t>3/12/2014</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A7FBB66-E0EB-4AD2-A811-A8BC8D7CFB8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chart" Target="../charts/chart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29.xml"/></Relationships>
</file>

<file path=ppt/slides/_rels/slide12.xml.rels><?xml version="1.0" encoding="UTF-8" standalone="yes"?>
<Relationships xmlns="http://schemas.openxmlformats.org/package/2006/relationships"><Relationship Id="rId3" Type="http://schemas.openxmlformats.org/officeDocument/2006/relationships/control" Target="../activeX/activeX1.xml"/><Relationship Id="rId2" Type="http://schemas.openxmlformats.org/officeDocument/2006/relationships/tags" Target="../tags/tag31.xml"/><Relationship Id="rId1" Type="http://schemas.openxmlformats.org/officeDocument/2006/relationships/vmlDrawing" Target="../drawings/vmlDrawing1.v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9.w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8.wmf"/><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vmlDrawing" Target="../drawings/vmlDrawing3.vml"/><Relationship Id="rId5" Type="http://schemas.openxmlformats.org/officeDocument/2006/relationships/oleObject" Target="../embeddings/oleObject2.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42.xml"/><Relationship Id="rId7" Type="http://schemas.openxmlformats.org/officeDocument/2006/relationships/image" Target="../media/image22.jpe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18.xml"/><Relationship Id="rId5" Type="http://schemas.openxmlformats.org/officeDocument/2006/relationships/slideLayout" Target="../slideLayouts/slideLayout6.xml"/><Relationship Id="rId10" Type="http://schemas.openxmlformats.org/officeDocument/2006/relationships/image" Target="../media/image15.png"/><Relationship Id="rId4" Type="http://schemas.openxmlformats.org/officeDocument/2006/relationships/tags" Target="../tags/tag43.xml"/><Relationship Id="rId9"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24.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8.xml"/><Relationship Id="rId7" Type="http://schemas.openxmlformats.org/officeDocument/2006/relationships/image" Target="../media/image4.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2.xml"/><Relationship Id="rId7" Type="http://schemas.openxmlformats.org/officeDocument/2006/relationships/image" Target="../media/image7.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1.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0.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tags" Target="../tags/tag20.xml"/><Relationship Id="rId7" Type="http://schemas.openxmlformats.org/officeDocument/2006/relationships/image" Target="../media/image12.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8.xml"/><Relationship Id="rId5" Type="http://schemas.openxmlformats.org/officeDocument/2006/relationships/slideLayout" Target="../slideLayouts/slideLayout6.xml"/><Relationship Id="rId10" Type="http://schemas.openxmlformats.org/officeDocument/2006/relationships/image" Target="../media/image15.png"/><Relationship Id="rId4" Type="http://schemas.openxmlformats.org/officeDocument/2006/relationships/tags" Target="../tags/tag21.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4038600"/>
            <a:ext cx="6781800" cy="1828800"/>
          </a:xfrm>
        </p:spPr>
        <p:txBody>
          <a:bodyPr>
            <a:normAutofit/>
          </a:bodyPr>
          <a:lstStyle/>
          <a:p>
            <a:r>
              <a:rPr lang="en-US" dirty="0" smtClean="0">
                <a:solidFill>
                  <a:schemeClr val="tx1"/>
                </a:solidFill>
              </a:rPr>
              <a:t>Soil Classification – Part 1 </a:t>
            </a:r>
            <a:r>
              <a:rPr lang="en-US" dirty="0" smtClean="0">
                <a:solidFill>
                  <a:srgbClr val="FF00FF"/>
                </a:solidFill>
              </a:rPr>
              <a:t/>
            </a:r>
            <a:br>
              <a:rPr lang="en-US" dirty="0" smtClean="0">
                <a:solidFill>
                  <a:srgbClr val="FF00FF"/>
                </a:solidFill>
              </a:rPr>
            </a:br>
            <a:r>
              <a:rPr lang="en-US" dirty="0" smtClean="0">
                <a:solidFill>
                  <a:schemeClr val="tx1"/>
                </a:solidFill>
              </a:rPr>
              <a:t>Sieve Analysis</a:t>
            </a:r>
            <a:endParaRPr lang="en-US" dirty="0">
              <a:solidFill>
                <a:schemeClr val="tx1"/>
              </a:solidFill>
            </a:endParaRPr>
          </a:p>
        </p:txBody>
      </p:sp>
      <p:sp>
        <p:nvSpPr>
          <p:cNvPr id="3" name="Subtitle 2"/>
          <p:cNvSpPr>
            <a:spLocks noGrp="1"/>
          </p:cNvSpPr>
          <p:nvPr>
            <p:ph type="subTitle" idx="1"/>
          </p:nvPr>
        </p:nvSpPr>
        <p:spPr/>
        <p:txBody>
          <a:bodyPr>
            <a:normAutofit fontScale="85000" lnSpcReduction="20000"/>
          </a:bodyPr>
          <a:lstStyle/>
          <a:p>
            <a:r>
              <a:rPr lang="en-US" dirty="0" smtClean="0"/>
              <a:t>Pre-laboratory</a:t>
            </a:r>
            <a:r>
              <a:rPr lang="en-US" dirty="0" smtClean="0">
                <a:solidFill>
                  <a:srgbClr val="FF00FF"/>
                </a:solidFill>
              </a:rPr>
              <a:t/>
            </a:r>
            <a:br>
              <a:rPr lang="en-US" dirty="0" smtClean="0">
                <a:solidFill>
                  <a:srgbClr val="FF00FF"/>
                </a:solidFill>
              </a:rPr>
            </a:br>
            <a:r>
              <a:rPr lang="en-US" dirty="0" smtClean="0"/>
              <a:t>Interaction Learning Module</a:t>
            </a:r>
            <a:endParaRPr lang="en-US"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custDataLst>
              <p:tags r:id="rId2"/>
            </p:custDataLst>
          </p:nvPr>
        </p:nvPicPr>
        <p:blipFill>
          <a:blip r:embed="rId5" cstate="print">
            <a:lum bright="20000" contrast="40000"/>
          </a:blip>
          <a:srcRect l="8339" t="6577" r="11976" b="19297"/>
          <a:stretch>
            <a:fillRect/>
          </a:stretch>
        </p:blipFill>
        <p:spPr bwMode="auto">
          <a:xfrm>
            <a:off x="1331640" y="1700808"/>
            <a:ext cx="6605534" cy="4608512"/>
          </a:xfrm>
          <a:prstGeom prst="rect">
            <a:avLst/>
          </a:prstGeom>
          <a:noFill/>
          <a:ln w="9525">
            <a:noFill/>
            <a:miter lim="800000"/>
            <a:headEnd/>
            <a:tailEnd/>
          </a:ln>
        </p:spPr>
      </p:pic>
      <p:sp>
        <p:nvSpPr>
          <p:cNvPr id="3" name="Title 2"/>
          <p:cNvSpPr>
            <a:spLocks noGrp="1"/>
          </p:cNvSpPr>
          <p:nvPr>
            <p:ph type="title"/>
          </p:nvPr>
        </p:nvSpPr>
        <p:spPr/>
        <p:txBody>
          <a:bodyPr>
            <a:normAutofit/>
          </a:bodyPr>
          <a:lstStyle/>
          <a:p>
            <a:r>
              <a:rPr lang="en-AU" dirty="0" smtClean="0"/>
              <a:t>Grain Shape</a:t>
            </a:r>
            <a:endParaRPr lang="en-AU" dirty="0"/>
          </a:p>
        </p:txBody>
      </p:sp>
      <p:sp>
        <p:nvSpPr>
          <p:cNvPr id="7" name="TextBox 6"/>
          <p:cNvSpPr txBox="1"/>
          <p:nvPr/>
        </p:nvSpPr>
        <p:spPr>
          <a:xfrm>
            <a:off x="1835696" y="3284984"/>
            <a:ext cx="1584176" cy="369332"/>
          </a:xfrm>
          <a:prstGeom prst="rect">
            <a:avLst/>
          </a:prstGeom>
          <a:noFill/>
        </p:spPr>
        <p:txBody>
          <a:bodyPr wrap="square" rtlCol="0">
            <a:spAutoFit/>
          </a:bodyPr>
          <a:lstStyle/>
          <a:p>
            <a:pPr algn="ctr"/>
            <a:r>
              <a:rPr lang="en-AU" dirty="0" smtClean="0">
                <a:latin typeface="Georgia" pitchFamily="18" charset="0"/>
              </a:rPr>
              <a:t>Rounded</a:t>
            </a:r>
            <a:endParaRPr lang="en-AU" dirty="0">
              <a:latin typeface="Georgia" pitchFamily="18" charset="0"/>
            </a:endParaRPr>
          </a:p>
        </p:txBody>
      </p:sp>
      <p:sp>
        <p:nvSpPr>
          <p:cNvPr id="8" name="TextBox 7"/>
          <p:cNvSpPr txBox="1"/>
          <p:nvPr/>
        </p:nvSpPr>
        <p:spPr>
          <a:xfrm>
            <a:off x="1907704" y="6093296"/>
            <a:ext cx="1584176" cy="369332"/>
          </a:xfrm>
          <a:prstGeom prst="rect">
            <a:avLst/>
          </a:prstGeom>
          <a:noFill/>
        </p:spPr>
        <p:txBody>
          <a:bodyPr wrap="square" rtlCol="0">
            <a:spAutoFit/>
          </a:bodyPr>
          <a:lstStyle/>
          <a:p>
            <a:pPr algn="ctr"/>
            <a:r>
              <a:rPr lang="en-AU" dirty="0" err="1" smtClean="0">
                <a:latin typeface="Georgia" pitchFamily="18" charset="0"/>
              </a:rPr>
              <a:t>Subrounded</a:t>
            </a:r>
            <a:endParaRPr lang="en-AU" dirty="0">
              <a:latin typeface="Georgia" pitchFamily="18" charset="0"/>
            </a:endParaRPr>
          </a:p>
        </p:txBody>
      </p:sp>
      <p:sp>
        <p:nvSpPr>
          <p:cNvPr id="9" name="TextBox 8"/>
          <p:cNvSpPr txBox="1"/>
          <p:nvPr/>
        </p:nvSpPr>
        <p:spPr>
          <a:xfrm>
            <a:off x="5364088" y="3275692"/>
            <a:ext cx="1770551" cy="369332"/>
          </a:xfrm>
          <a:prstGeom prst="rect">
            <a:avLst/>
          </a:prstGeom>
          <a:noFill/>
        </p:spPr>
        <p:txBody>
          <a:bodyPr wrap="square" rtlCol="0">
            <a:spAutoFit/>
          </a:bodyPr>
          <a:lstStyle/>
          <a:p>
            <a:pPr algn="ctr"/>
            <a:r>
              <a:rPr lang="en-AU" dirty="0" err="1" smtClean="0">
                <a:latin typeface="Georgia" pitchFamily="18" charset="0"/>
              </a:rPr>
              <a:t>Subangular</a:t>
            </a:r>
            <a:endParaRPr lang="en-AU" dirty="0">
              <a:latin typeface="Georgia" pitchFamily="18" charset="0"/>
            </a:endParaRPr>
          </a:p>
        </p:txBody>
      </p:sp>
      <p:sp>
        <p:nvSpPr>
          <p:cNvPr id="10" name="TextBox 9"/>
          <p:cNvSpPr txBox="1"/>
          <p:nvPr/>
        </p:nvSpPr>
        <p:spPr>
          <a:xfrm>
            <a:off x="5465745" y="6084004"/>
            <a:ext cx="1770551" cy="369332"/>
          </a:xfrm>
          <a:prstGeom prst="rect">
            <a:avLst/>
          </a:prstGeom>
          <a:noFill/>
        </p:spPr>
        <p:txBody>
          <a:bodyPr wrap="square" rtlCol="0">
            <a:spAutoFit/>
          </a:bodyPr>
          <a:lstStyle/>
          <a:p>
            <a:pPr algn="ctr"/>
            <a:r>
              <a:rPr lang="en-AU" dirty="0" smtClean="0">
                <a:latin typeface="Georgia" pitchFamily="18" charset="0"/>
              </a:rPr>
              <a:t>Angular</a:t>
            </a:r>
            <a:endParaRPr lang="en-AU" dirty="0">
              <a:latin typeface="Georgia" pitchFamily="18" charset="0"/>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21"/>
          <p:cNvGraphicFramePr/>
          <p:nvPr/>
        </p:nvGraphicFramePr>
        <p:xfrm>
          <a:off x="251520" y="1628800"/>
          <a:ext cx="8712968" cy="5040560"/>
        </p:xfrm>
        <a:graphic>
          <a:graphicData uri="http://schemas.openxmlformats.org/drawingml/2006/chart">
            <c:chart xmlns:c="http://schemas.openxmlformats.org/drawingml/2006/chart" xmlns:r="http://schemas.openxmlformats.org/officeDocument/2006/relationships" r:id="rId7"/>
          </a:graphicData>
        </a:graphic>
      </p:graphicFrame>
      <p:sp>
        <p:nvSpPr>
          <p:cNvPr id="3" name="Title 2"/>
          <p:cNvSpPr>
            <a:spLocks noGrp="1"/>
          </p:cNvSpPr>
          <p:nvPr>
            <p:ph type="title"/>
          </p:nvPr>
        </p:nvSpPr>
        <p:spPr/>
        <p:txBody>
          <a:bodyPr>
            <a:normAutofit/>
          </a:bodyPr>
          <a:lstStyle/>
          <a:p>
            <a:r>
              <a:rPr lang="en-AU" dirty="0" smtClean="0"/>
              <a:t>Grain Size Distribution</a:t>
            </a:r>
            <a:endParaRPr lang="en-AU" dirty="0"/>
          </a:p>
        </p:txBody>
      </p:sp>
      <p:sp>
        <p:nvSpPr>
          <p:cNvPr id="7" name="Text Box 6"/>
          <p:cNvSpPr txBox="1">
            <a:spLocks noChangeArrowheads="1"/>
          </p:cNvSpPr>
          <p:nvPr/>
        </p:nvSpPr>
        <p:spPr bwMode="auto">
          <a:xfrm>
            <a:off x="3995936" y="2216418"/>
            <a:ext cx="1512168" cy="339194"/>
          </a:xfrm>
          <a:prstGeom prst="rect">
            <a:avLst/>
          </a:prstGeom>
          <a:solidFill>
            <a:schemeClr val="bg1"/>
          </a:solidFill>
          <a:ln w="31750">
            <a:noFill/>
            <a:miter lim="800000"/>
            <a:headEnd/>
            <a:tailEnd/>
          </a:ln>
          <a:effectLst/>
        </p:spPr>
        <p:txBody>
          <a:bodyPr wrap="square" lIns="92075" tIns="46037" rIns="92075" bIns="46037">
            <a:spAutoFit/>
          </a:bodyPr>
          <a:lstStyle/>
          <a:p>
            <a:pPr algn="ctr"/>
            <a:r>
              <a:rPr lang="en-AU" sz="1600" dirty="0" smtClean="0">
                <a:solidFill>
                  <a:schemeClr val="accent2">
                    <a:lumMod val="75000"/>
                  </a:schemeClr>
                </a:solidFill>
                <a:latin typeface="Georgia" pitchFamily="18" charset="0"/>
              </a:rPr>
              <a:t>Sieve Analysis</a:t>
            </a:r>
            <a:endParaRPr lang="en-AU" sz="1600" dirty="0">
              <a:solidFill>
                <a:schemeClr val="accent2">
                  <a:lumMod val="75000"/>
                </a:schemeClr>
              </a:solidFill>
              <a:latin typeface="Georgia" pitchFamily="18" charset="0"/>
            </a:endParaRPr>
          </a:p>
        </p:txBody>
      </p:sp>
      <p:sp>
        <p:nvSpPr>
          <p:cNvPr id="8" name="Text Box 7"/>
          <p:cNvSpPr txBox="1">
            <a:spLocks noChangeArrowheads="1"/>
          </p:cNvSpPr>
          <p:nvPr/>
        </p:nvSpPr>
        <p:spPr bwMode="auto">
          <a:xfrm>
            <a:off x="1259632" y="2000394"/>
            <a:ext cx="1534464" cy="585416"/>
          </a:xfrm>
          <a:prstGeom prst="rect">
            <a:avLst/>
          </a:prstGeom>
          <a:solidFill>
            <a:schemeClr val="bg1"/>
          </a:solidFill>
          <a:ln w="31750">
            <a:noFill/>
            <a:miter lim="800000"/>
            <a:headEnd/>
            <a:tailEnd/>
          </a:ln>
          <a:effectLst/>
        </p:spPr>
        <p:txBody>
          <a:bodyPr wrap="square" lIns="92075" tIns="46037" rIns="92075" bIns="46037">
            <a:spAutoFit/>
          </a:bodyPr>
          <a:lstStyle/>
          <a:p>
            <a:pPr algn="ctr"/>
            <a:r>
              <a:rPr lang="en-AU" sz="1600" dirty="0" smtClean="0">
                <a:solidFill>
                  <a:schemeClr val="accent2">
                    <a:lumMod val="75000"/>
                  </a:schemeClr>
                </a:solidFill>
                <a:latin typeface="Georgia" pitchFamily="18" charset="0"/>
              </a:rPr>
              <a:t>Sedimentation Analysis</a:t>
            </a:r>
            <a:endParaRPr lang="en-AU" sz="1600" dirty="0">
              <a:solidFill>
                <a:schemeClr val="accent2">
                  <a:lumMod val="75000"/>
                </a:schemeClr>
              </a:solidFill>
              <a:latin typeface="Georgia" pitchFamily="18" charset="0"/>
            </a:endParaRPr>
          </a:p>
        </p:txBody>
      </p:sp>
      <p:cxnSp>
        <p:nvCxnSpPr>
          <p:cNvPr id="10" name="Straight Arrow Connector 9"/>
          <p:cNvCxnSpPr/>
          <p:nvPr/>
        </p:nvCxnSpPr>
        <p:spPr>
          <a:xfrm>
            <a:off x="2627784" y="2420888"/>
            <a:ext cx="1368152" cy="11554"/>
          </a:xfrm>
          <a:prstGeom prst="straightConnector1">
            <a:avLst/>
          </a:prstGeom>
          <a:ln w="25400">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3419872" y="2360450"/>
            <a:ext cx="144000" cy="144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4" name="Group 33"/>
          <p:cNvGrpSpPr/>
          <p:nvPr>
            <p:custDataLst>
              <p:tags r:id="rId2"/>
            </p:custDataLst>
          </p:nvPr>
        </p:nvGrpSpPr>
        <p:grpSpPr>
          <a:xfrm>
            <a:off x="5868144" y="3861048"/>
            <a:ext cx="2088232" cy="411143"/>
            <a:chOff x="5868144" y="3861048"/>
            <a:chExt cx="2088232" cy="411143"/>
          </a:xfrm>
        </p:grpSpPr>
        <p:sp>
          <p:nvSpPr>
            <p:cNvPr id="16" name="TextBox 15"/>
            <p:cNvSpPr txBox="1"/>
            <p:nvPr/>
          </p:nvSpPr>
          <p:spPr>
            <a:xfrm>
              <a:off x="6228184" y="3964414"/>
              <a:ext cx="1728192" cy="307777"/>
            </a:xfrm>
            <a:prstGeom prst="rect">
              <a:avLst/>
            </a:prstGeom>
            <a:solidFill>
              <a:prstClr val="white"/>
            </a:solidFill>
          </p:spPr>
          <p:txBody>
            <a:bodyPr wrap="square" rtlCol="0">
              <a:spAutoFit/>
            </a:bodyPr>
            <a:lstStyle/>
            <a:p>
              <a:pPr algn="ctr"/>
              <a:r>
                <a:rPr lang="en-AU" sz="1400" dirty="0" smtClean="0">
                  <a:latin typeface="Georgia" pitchFamily="18" charset="0"/>
                </a:rPr>
                <a:t>Well Graded Soil</a:t>
              </a:r>
              <a:endParaRPr lang="en-AU" sz="1400" dirty="0">
                <a:latin typeface="Georgia" pitchFamily="18" charset="0"/>
              </a:endParaRPr>
            </a:p>
          </p:txBody>
        </p:sp>
        <p:cxnSp>
          <p:nvCxnSpPr>
            <p:cNvPr id="18" name="Elbow Connector 17"/>
            <p:cNvCxnSpPr/>
            <p:nvPr/>
          </p:nvCxnSpPr>
          <p:spPr>
            <a:xfrm>
              <a:off x="5868144" y="3861048"/>
              <a:ext cx="360040" cy="256674"/>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custDataLst>
              <p:tags r:id="rId3"/>
            </p:custDataLst>
          </p:nvPr>
        </p:nvGrpSpPr>
        <p:grpSpPr>
          <a:xfrm>
            <a:off x="1763688" y="4139788"/>
            <a:ext cx="2520280" cy="441340"/>
            <a:chOff x="1763688" y="4139788"/>
            <a:chExt cx="2520280" cy="441340"/>
          </a:xfrm>
        </p:grpSpPr>
        <p:sp>
          <p:nvSpPr>
            <p:cNvPr id="15" name="TextBox 14"/>
            <p:cNvSpPr txBox="1"/>
            <p:nvPr/>
          </p:nvSpPr>
          <p:spPr>
            <a:xfrm>
              <a:off x="1763688" y="4139788"/>
              <a:ext cx="1800200" cy="307777"/>
            </a:xfrm>
            <a:prstGeom prst="rect">
              <a:avLst/>
            </a:prstGeom>
            <a:solidFill>
              <a:prstClr val="white"/>
            </a:solidFill>
          </p:spPr>
          <p:txBody>
            <a:bodyPr wrap="square" rtlCol="0">
              <a:spAutoFit/>
            </a:bodyPr>
            <a:lstStyle/>
            <a:p>
              <a:pPr algn="ctr"/>
              <a:r>
                <a:rPr lang="en-AU" sz="1400" dirty="0" smtClean="0">
                  <a:latin typeface="Georgia" pitchFamily="18" charset="0"/>
                </a:rPr>
                <a:t>Gap Graded Soil</a:t>
              </a:r>
              <a:endParaRPr lang="en-AU" sz="1400" dirty="0">
                <a:latin typeface="Georgia" pitchFamily="18" charset="0"/>
              </a:endParaRPr>
            </a:p>
          </p:txBody>
        </p:sp>
        <p:cxnSp>
          <p:nvCxnSpPr>
            <p:cNvPr id="20" name="Elbow Connector 19"/>
            <p:cNvCxnSpPr/>
            <p:nvPr/>
          </p:nvCxnSpPr>
          <p:spPr>
            <a:xfrm rot="10800000">
              <a:off x="3563888" y="4293096"/>
              <a:ext cx="720080" cy="288032"/>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custDataLst>
              <p:tags r:id="rId4"/>
            </p:custDataLst>
          </p:nvPr>
        </p:nvGrpSpPr>
        <p:grpSpPr>
          <a:xfrm>
            <a:off x="5508104" y="4797152"/>
            <a:ext cx="1800200" cy="370493"/>
            <a:chOff x="5508104" y="4797152"/>
            <a:chExt cx="1800200" cy="370493"/>
          </a:xfrm>
        </p:grpSpPr>
        <p:cxnSp>
          <p:nvCxnSpPr>
            <p:cNvPr id="19" name="Elbow Connector 18"/>
            <p:cNvCxnSpPr>
              <a:endCxn id="24" idx="1"/>
            </p:cNvCxnSpPr>
            <p:nvPr/>
          </p:nvCxnSpPr>
          <p:spPr>
            <a:xfrm>
              <a:off x="5508104" y="4797152"/>
              <a:ext cx="360040" cy="216605"/>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868144" y="4859868"/>
              <a:ext cx="1440160" cy="307777"/>
            </a:xfrm>
            <a:prstGeom prst="rect">
              <a:avLst/>
            </a:prstGeom>
            <a:solidFill>
              <a:prstClr val="white"/>
            </a:solidFill>
          </p:spPr>
          <p:txBody>
            <a:bodyPr wrap="square" rtlCol="0">
              <a:spAutoFit/>
            </a:bodyPr>
            <a:lstStyle/>
            <a:p>
              <a:pPr algn="ctr"/>
              <a:r>
                <a:rPr lang="en-AU" sz="1400" dirty="0" smtClean="0">
                  <a:latin typeface="Georgia" pitchFamily="18" charset="0"/>
                </a:rPr>
                <a:t>Uniform Soil</a:t>
              </a:r>
              <a:endParaRPr lang="en-AU" sz="1400" dirty="0">
                <a:latin typeface="Georgia" pitchFamily="18" charset="0"/>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dirty="0" smtClean="0"/>
              <a:t>Testing</a:t>
            </a:r>
            <a:endParaRPr lang="en-AU" dirty="0"/>
          </a:p>
        </p:txBody>
      </p:sp>
      <p:sp>
        <p:nvSpPr>
          <p:cNvPr id="2" name="Content Placeholder 1"/>
          <p:cNvSpPr>
            <a:spLocks noGrp="1"/>
          </p:cNvSpPr>
          <p:nvPr>
            <p:ph sz="quarter" idx="1"/>
          </p:nvPr>
        </p:nvSpPr>
        <p:spPr/>
        <p:txBody>
          <a:bodyPr>
            <a:normAutofit/>
          </a:bodyPr>
          <a:lstStyle/>
          <a:p>
            <a:endParaRPr lang="en-US" dirty="0" smtClean="0"/>
          </a:p>
          <a:p>
            <a:endParaRPr lang="en-US" dirty="0" smtClean="0">
              <a:latin typeface="Times New Roman" pitchFamily="18" charset="0"/>
            </a:endParaRPr>
          </a:p>
          <a:p>
            <a:endParaRPr lang="en-US" dirty="0" smtClean="0"/>
          </a:p>
          <a:p>
            <a:endParaRPr lang="en-US" dirty="0" smtClean="0"/>
          </a:p>
          <a:p>
            <a:endParaRPr lang="en-US" dirty="0" smtClean="0"/>
          </a:p>
          <a:p>
            <a:pPr lvl="1"/>
            <a:endParaRPr lang="en-US" dirty="0" smtClean="0"/>
          </a:p>
          <a:p>
            <a:endParaRPr lang="en-US" dirty="0" smtClean="0"/>
          </a:p>
          <a:p>
            <a:endParaRPr lang="en-US" dirty="0" smtClean="0"/>
          </a:p>
          <a:p>
            <a:endParaRPr lang="en-US" dirty="0" smtClean="0"/>
          </a:p>
          <a:p>
            <a:endParaRPr lang="en-US" dirty="0" smtClean="0">
              <a:latin typeface="Times New Roman" pitchFamily="18" charset="0"/>
            </a:endParaRPr>
          </a:p>
          <a:p>
            <a:endParaRPr lang="en-AU" dirty="0"/>
          </a:p>
        </p:txBody>
      </p:sp>
    </p:spTree>
    <p:custDataLst>
      <p:tags r:id="rId2"/>
    </p:custDataLst>
    <p:controls>
      <p:control spid="56327" name="s5e92a95fc8142a581064f594731da7d" r:id="rId3" imgW="9142560" imgH="5143680"/>
    </p:controls>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23528" y="1556792"/>
            <a:ext cx="2448272"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AU" dirty="0" smtClean="0"/>
              <a:t>Example of Test Results</a:t>
            </a:r>
            <a:endParaRPr lang="en-AU" dirty="0"/>
          </a:p>
        </p:txBody>
      </p:sp>
      <p:graphicFrame>
        <p:nvGraphicFramePr>
          <p:cNvPr id="4" name="Content Placeholder 3"/>
          <p:cNvGraphicFramePr>
            <a:graphicFrameLocks noGrp="1"/>
          </p:cNvGraphicFramePr>
          <p:nvPr>
            <p:ph sz="quarter" idx="1"/>
          </p:nvPr>
        </p:nvGraphicFramePr>
        <p:xfrm>
          <a:off x="323528" y="2636914"/>
          <a:ext cx="8424936" cy="3984883"/>
        </p:xfrm>
        <a:graphic>
          <a:graphicData uri="http://schemas.openxmlformats.org/drawingml/2006/table">
            <a:tbl>
              <a:tblPr firstRow="1" bandRow="1">
                <a:tableStyleId>{5C22544A-7EE6-4342-B048-85BDC9FD1C3A}</a:tableStyleId>
              </a:tblPr>
              <a:tblGrid>
                <a:gridCol w="1322924"/>
                <a:gridCol w="1114041"/>
                <a:gridCol w="1667491"/>
                <a:gridCol w="1186276"/>
                <a:gridCol w="1459860"/>
                <a:gridCol w="1674344"/>
              </a:tblGrid>
              <a:tr h="819538">
                <a:tc>
                  <a:txBody>
                    <a:bodyPr/>
                    <a:lstStyle/>
                    <a:p>
                      <a:pPr algn="ctr"/>
                      <a:r>
                        <a:rPr lang="en-AU" sz="1400" dirty="0" smtClean="0">
                          <a:latin typeface="Georgia" pitchFamily="18" charset="0"/>
                        </a:rPr>
                        <a:t>Aperture</a:t>
                      </a:r>
                      <a:r>
                        <a:rPr lang="en-AU" sz="1400" baseline="0" dirty="0" smtClean="0">
                          <a:latin typeface="Georgia" pitchFamily="18" charset="0"/>
                        </a:rPr>
                        <a:t> Size</a:t>
                      </a:r>
                    </a:p>
                    <a:p>
                      <a:pPr algn="ctr"/>
                      <a:r>
                        <a:rPr lang="en-AU" sz="1400" baseline="0" dirty="0" smtClean="0">
                          <a:latin typeface="Georgia" pitchFamily="18" charset="0"/>
                        </a:rPr>
                        <a:t>(mm)</a:t>
                      </a:r>
                    </a:p>
                  </a:txBody>
                  <a:tcPr/>
                </a:tc>
                <a:tc>
                  <a:txBody>
                    <a:bodyPr/>
                    <a:lstStyle/>
                    <a:p>
                      <a:pPr algn="ctr"/>
                      <a:r>
                        <a:rPr lang="en-AU" sz="1400" dirty="0" smtClean="0">
                          <a:latin typeface="Georgia" pitchFamily="18" charset="0"/>
                        </a:rPr>
                        <a:t>Mass of Sieve </a:t>
                      </a:r>
                    </a:p>
                    <a:p>
                      <a:pPr algn="ctr"/>
                      <a:r>
                        <a:rPr lang="en-AU" sz="1400" i="1" dirty="0" err="1" smtClean="0">
                          <a:latin typeface="Georgia" pitchFamily="18" charset="0"/>
                        </a:rPr>
                        <a:t>m</a:t>
                      </a:r>
                      <a:r>
                        <a:rPr lang="en-AU" sz="1400" i="1" baseline="-25000" dirty="0" err="1" smtClean="0">
                          <a:latin typeface="Georgia" pitchFamily="18" charset="0"/>
                        </a:rPr>
                        <a:t>sieve</a:t>
                      </a:r>
                      <a:r>
                        <a:rPr lang="en-AU" sz="1400" dirty="0" smtClean="0">
                          <a:latin typeface="Georgia" pitchFamily="18" charset="0"/>
                        </a:rPr>
                        <a:t> (g)</a:t>
                      </a:r>
                      <a:endParaRPr lang="en-AU" sz="1400" dirty="0">
                        <a:latin typeface="Georgia" pitchFamily="18" charset="0"/>
                      </a:endParaRPr>
                    </a:p>
                  </a:txBody>
                  <a:tcPr/>
                </a:tc>
                <a:tc>
                  <a:txBody>
                    <a:bodyPr/>
                    <a:lstStyle/>
                    <a:p>
                      <a:pPr algn="ctr"/>
                      <a:r>
                        <a:rPr lang="en-AU" sz="1400" dirty="0" smtClean="0">
                          <a:latin typeface="Georgia" pitchFamily="18" charset="0"/>
                        </a:rPr>
                        <a:t>Mass of </a:t>
                      </a:r>
                    </a:p>
                    <a:p>
                      <a:pPr algn="ctr"/>
                      <a:r>
                        <a:rPr lang="en-AU" sz="1400" dirty="0" smtClean="0">
                          <a:latin typeface="Georgia" pitchFamily="18" charset="0"/>
                        </a:rPr>
                        <a:t>Sieve + Soil</a:t>
                      </a:r>
                    </a:p>
                    <a:p>
                      <a:pPr algn="ctr"/>
                      <a:r>
                        <a:rPr lang="en-AU" sz="1400" dirty="0" smtClean="0">
                          <a:latin typeface="Georgia" pitchFamily="18" charset="0"/>
                        </a:rPr>
                        <a:t> </a:t>
                      </a:r>
                      <a:r>
                        <a:rPr lang="en-AU" sz="1400" i="1" dirty="0" smtClean="0">
                          <a:latin typeface="Georgia" pitchFamily="18" charset="0"/>
                        </a:rPr>
                        <a:t>m</a:t>
                      </a:r>
                      <a:r>
                        <a:rPr lang="en-AU" sz="1400" i="1" baseline="-25000" dirty="0" smtClean="0">
                          <a:latin typeface="Georgia" pitchFamily="18" charset="0"/>
                        </a:rPr>
                        <a:t>i</a:t>
                      </a:r>
                      <a:r>
                        <a:rPr lang="en-AU" sz="1400" baseline="-25000" dirty="0" smtClean="0">
                          <a:latin typeface="Georgia" pitchFamily="18" charset="0"/>
                        </a:rPr>
                        <a:t> </a:t>
                      </a:r>
                      <a:r>
                        <a:rPr lang="en-AU" sz="1400" dirty="0" smtClean="0">
                          <a:latin typeface="Georgia" pitchFamily="18" charset="0"/>
                        </a:rPr>
                        <a:t>(g)</a:t>
                      </a:r>
                      <a:endParaRPr lang="en-AU" sz="1400" dirty="0">
                        <a:latin typeface="Georgia" pitchFamily="18" charset="0"/>
                      </a:endParaRPr>
                    </a:p>
                  </a:txBody>
                  <a:tcPr/>
                </a:tc>
                <a:tc>
                  <a:txBody>
                    <a:bodyPr/>
                    <a:lstStyle/>
                    <a:p>
                      <a:pPr algn="ctr"/>
                      <a:r>
                        <a:rPr lang="en-AU" sz="1400" dirty="0" smtClean="0">
                          <a:latin typeface="Georgia" pitchFamily="18" charset="0"/>
                        </a:rPr>
                        <a:t>Mass of Retained</a:t>
                      </a:r>
                    </a:p>
                    <a:p>
                      <a:pPr algn="ctr"/>
                      <a:r>
                        <a:rPr lang="en-AU" sz="1400" dirty="0" smtClean="0">
                          <a:latin typeface="Georgia" pitchFamily="18" charset="0"/>
                        </a:rPr>
                        <a:t>(g)</a:t>
                      </a:r>
                    </a:p>
                  </a:txBody>
                  <a:tcPr/>
                </a:tc>
                <a:tc>
                  <a:txBody>
                    <a:bodyPr/>
                    <a:lstStyle/>
                    <a:p>
                      <a:pPr algn="ctr"/>
                      <a:r>
                        <a:rPr lang="en-AU" sz="1400" dirty="0" smtClean="0">
                          <a:latin typeface="Georgia" pitchFamily="18" charset="0"/>
                        </a:rPr>
                        <a:t>Percentage Retained </a:t>
                      </a:r>
                    </a:p>
                    <a:p>
                      <a:pPr algn="ctr"/>
                      <a:r>
                        <a:rPr lang="en-AU" sz="1400" dirty="0" smtClean="0">
                          <a:latin typeface="Georgia" pitchFamily="18" charset="0"/>
                        </a:rPr>
                        <a:t>(%)</a:t>
                      </a:r>
                      <a:endParaRPr lang="en-AU" sz="1400" dirty="0">
                        <a:latin typeface="Georgia" pitchFamily="18" charset="0"/>
                      </a:endParaRPr>
                    </a:p>
                  </a:txBody>
                  <a:tcPr/>
                </a:tc>
                <a:tc>
                  <a:txBody>
                    <a:bodyPr/>
                    <a:lstStyle/>
                    <a:p>
                      <a:pPr algn="ctr"/>
                      <a:r>
                        <a:rPr lang="en-AU" sz="1400" dirty="0" smtClean="0">
                          <a:latin typeface="Georgia" pitchFamily="18" charset="0"/>
                        </a:rPr>
                        <a:t>Percentage Passing </a:t>
                      </a:r>
                    </a:p>
                    <a:p>
                      <a:pPr algn="ctr"/>
                      <a:r>
                        <a:rPr lang="en-AU" sz="1400" dirty="0" smtClean="0">
                          <a:latin typeface="Georgia" pitchFamily="18" charset="0"/>
                        </a:rPr>
                        <a:t>(%)</a:t>
                      </a:r>
                    </a:p>
                  </a:txBody>
                  <a:tcPr/>
                </a:tc>
              </a:tr>
              <a:tr h="351705">
                <a:tc>
                  <a:txBody>
                    <a:bodyPr/>
                    <a:lstStyle/>
                    <a:p>
                      <a:pPr algn="ctr" rtl="0" fontAlgn="ctr"/>
                      <a:r>
                        <a:rPr lang="en-US" sz="1400" b="0" i="0" u="none" strike="noStrike" dirty="0">
                          <a:solidFill>
                            <a:srgbClr val="000000"/>
                          </a:solidFill>
                          <a:latin typeface="Georgia"/>
                        </a:rPr>
                        <a:t>13</a:t>
                      </a:r>
                    </a:p>
                  </a:txBody>
                  <a:tcPr marL="9525" marR="9525" marT="9525" marB="0" anchor="ctr"/>
                </a:tc>
                <a:tc>
                  <a:txBody>
                    <a:bodyPr/>
                    <a:lstStyle/>
                    <a:p>
                      <a:pPr algn="ctr" fontAlgn="ctr"/>
                      <a:r>
                        <a:rPr lang="en-US" sz="1400" b="0" i="0" u="none" strike="noStrike" dirty="0">
                          <a:solidFill>
                            <a:srgbClr val="000000"/>
                          </a:solidFill>
                          <a:latin typeface="Georgia"/>
                        </a:rPr>
                        <a:t>403.9</a:t>
                      </a:r>
                    </a:p>
                  </a:txBody>
                  <a:tcPr marL="9525" marR="9525" marT="9525" marB="0" anchor="ctr"/>
                </a:tc>
                <a:tc>
                  <a:txBody>
                    <a:bodyPr/>
                    <a:lstStyle/>
                    <a:p>
                      <a:pPr algn="ctr" fontAlgn="ctr"/>
                      <a:r>
                        <a:rPr lang="en-US" sz="1400" b="0" i="0" u="none" strike="noStrike" dirty="0">
                          <a:solidFill>
                            <a:srgbClr val="000000"/>
                          </a:solidFill>
                          <a:latin typeface="Georgia"/>
                        </a:rPr>
                        <a:t>476.7</a:t>
                      </a:r>
                    </a:p>
                  </a:txBody>
                  <a:tcPr marL="9525" marR="9525" marT="9525" marB="0" anchor="ctr"/>
                </a:tc>
                <a:tc>
                  <a:txBody>
                    <a:bodyPr/>
                    <a:lstStyle/>
                    <a:p>
                      <a:pPr algn="ctr" rtl="0" fontAlgn="t"/>
                      <a:r>
                        <a:rPr lang="en-US" sz="1400" b="0" i="0" u="none" strike="noStrike" dirty="0">
                          <a:solidFill>
                            <a:srgbClr val="0070C0"/>
                          </a:solidFill>
                          <a:latin typeface="Georgia"/>
                        </a:rPr>
                        <a:t>72.8</a:t>
                      </a:r>
                    </a:p>
                  </a:txBody>
                  <a:tcPr marL="9525" marR="9525" marT="9525" marB="0" anchor="ctr"/>
                </a:tc>
                <a:tc>
                  <a:txBody>
                    <a:bodyPr/>
                    <a:lstStyle/>
                    <a:p>
                      <a:pPr algn="ctr" rtl="0" fontAlgn="ctr"/>
                      <a:r>
                        <a:rPr lang="en-US" sz="1400" b="0" i="0" u="none" strike="noStrike" dirty="0" smtClean="0">
                          <a:solidFill>
                            <a:srgbClr val="0070C0"/>
                          </a:solidFill>
                          <a:latin typeface="Georgia"/>
                        </a:rPr>
                        <a:t>1.4</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98.6</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9.5</a:t>
                      </a:r>
                    </a:p>
                  </a:txBody>
                  <a:tcPr marL="9525" marR="9525" marT="9525" marB="0" anchor="ctr"/>
                </a:tc>
                <a:tc>
                  <a:txBody>
                    <a:bodyPr/>
                    <a:lstStyle/>
                    <a:p>
                      <a:pPr algn="ctr" fontAlgn="ctr"/>
                      <a:r>
                        <a:rPr lang="en-US" sz="1400" b="0" i="0" u="none" strike="noStrike" dirty="0">
                          <a:solidFill>
                            <a:srgbClr val="000000"/>
                          </a:solidFill>
                          <a:latin typeface="Georgia"/>
                        </a:rPr>
                        <a:t>419.1</a:t>
                      </a:r>
                    </a:p>
                  </a:txBody>
                  <a:tcPr marL="9525" marR="9525" marT="9525" marB="0" anchor="ctr"/>
                </a:tc>
                <a:tc>
                  <a:txBody>
                    <a:bodyPr/>
                    <a:lstStyle/>
                    <a:p>
                      <a:pPr algn="ctr" fontAlgn="ctr"/>
                      <a:r>
                        <a:rPr lang="en-US" sz="1400" b="0" i="0" u="none" strike="noStrike" dirty="0">
                          <a:solidFill>
                            <a:srgbClr val="000000"/>
                          </a:solidFill>
                          <a:latin typeface="Georgia"/>
                        </a:rPr>
                        <a:t>548.6</a:t>
                      </a:r>
                    </a:p>
                  </a:txBody>
                  <a:tcPr marL="9525" marR="9525" marT="9525" marB="0" anchor="ctr"/>
                </a:tc>
                <a:tc>
                  <a:txBody>
                    <a:bodyPr/>
                    <a:lstStyle/>
                    <a:p>
                      <a:pPr algn="ctr" rtl="0" fontAlgn="t"/>
                      <a:r>
                        <a:rPr lang="en-US" sz="1400" b="0" i="0" u="none" strike="noStrike" dirty="0">
                          <a:solidFill>
                            <a:srgbClr val="0070C0"/>
                          </a:solidFill>
                          <a:latin typeface="Georgia"/>
                        </a:rPr>
                        <a:t>129.5</a:t>
                      </a:r>
                    </a:p>
                  </a:txBody>
                  <a:tcPr marL="9525" marR="9525" marT="9525" marB="0" anchor="ctr"/>
                </a:tc>
                <a:tc>
                  <a:txBody>
                    <a:bodyPr/>
                    <a:lstStyle/>
                    <a:p>
                      <a:pPr algn="ctr" rtl="0" fontAlgn="ctr"/>
                      <a:r>
                        <a:rPr lang="en-US" sz="1400" b="0" i="0" u="none" strike="noStrike" dirty="0" smtClean="0">
                          <a:solidFill>
                            <a:srgbClr val="0070C0"/>
                          </a:solidFill>
                          <a:latin typeface="Georgia"/>
                        </a:rPr>
                        <a:t>2.5</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96.1</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6.7</a:t>
                      </a:r>
                    </a:p>
                  </a:txBody>
                  <a:tcPr marL="9525" marR="9525" marT="9525" marB="0" anchor="ctr"/>
                </a:tc>
                <a:tc>
                  <a:txBody>
                    <a:bodyPr/>
                    <a:lstStyle/>
                    <a:p>
                      <a:pPr algn="ctr" fontAlgn="ctr"/>
                      <a:r>
                        <a:rPr lang="en-US" sz="1400" b="0" i="0" u="none" strike="noStrike">
                          <a:solidFill>
                            <a:srgbClr val="000000"/>
                          </a:solidFill>
                          <a:latin typeface="Georgia"/>
                        </a:rPr>
                        <a:t>448.6</a:t>
                      </a:r>
                    </a:p>
                  </a:txBody>
                  <a:tcPr marL="9525" marR="9525" marT="9525" marB="0" anchor="ctr"/>
                </a:tc>
                <a:tc>
                  <a:txBody>
                    <a:bodyPr/>
                    <a:lstStyle/>
                    <a:p>
                      <a:pPr algn="ctr" fontAlgn="ctr"/>
                      <a:r>
                        <a:rPr lang="en-US" sz="1400" b="0" i="0" u="none" strike="noStrike" dirty="0">
                          <a:solidFill>
                            <a:srgbClr val="000000"/>
                          </a:solidFill>
                          <a:latin typeface="Georgia"/>
                        </a:rPr>
                        <a:t>609.2</a:t>
                      </a:r>
                    </a:p>
                  </a:txBody>
                  <a:tcPr marL="9525" marR="9525" marT="9525" marB="0" anchor="ctr"/>
                </a:tc>
                <a:tc>
                  <a:txBody>
                    <a:bodyPr/>
                    <a:lstStyle/>
                    <a:p>
                      <a:pPr algn="ctr" rtl="0" fontAlgn="t"/>
                      <a:r>
                        <a:rPr lang="en-US" sz="1400" b="0" i="0" u="none" strike="noStrike" dirty="0">
                          <a:solidFill>
                            <a:srgbClr val="0070C0"/>
                          </a:solidFill>
                          <a:latin typeface="Georgia"/>
                        </a:rPr>
                        <a:t>160.6</a:t>
                      </a:r>
                    </a:p>
                  </a:txBody>
                  <a:tcPr marL="9525" marR="9525" marT="9525" marB="0" anchor="ctr"/>
                </a:tc>
                <a:tc>
                  <a:txBody>
                    <a:bodyPr/>
                    <a:lstStyle/>
                    <a:p>
                      <a:pPr algn="ctr" rtl="0" fontAlgn="ctr"/>
                      <a:r>
                        <a:rPr lang="en-US" sz="1400" b="0" i="0" u="none" strike="noStrike" dirty="0" smtClean="0">
                          <a:solidFill>
                            <a:srgbClr val="0070C0"/>
                          </a:solidFill>
                          <a:latin typeface="Georgia"/>
                        </a:rPr>
                        <a:t>3.1</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93.0</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4.8</a:t>
                      </a:r>
                    </a:p>
                  </a:txBody>
                  <a:tcPr marL="9525" marR="9525" marT="9525" marB="0" anchor="ctr"/>
                </a:tc>
                <a:tc>
                  <a:txBody>
                    <a:bodyPr/>
                    <a:lstStyle/>
                    <a:p>
                      <a:pPr algn="ctr" fontAlgn="ctr"/>
                      <a:r>
                        <a:rPr lang="en-US" sz="1400" b="0" i="0" u="none" strike="noStrike">
                          <a:solidFill>
                            <a:srgbClr val="000000"/>
                          </a:solidFill>
                          <a:latin typeface="Georgia"/>
                        </a:rPr>
                        <a:t>404.0</a:t>
                      </a:r>
                    </a:p>
                  </a:txBody>
                  <a:tcPr marL="9525" marR="9525" marT="9525" marB="0" anchor="ctr"/>
                </a:tc>
                <a:tc>
                  <a:txBody>
                    <a:bodyPr/>
                    <a:lstStyle/>
                    <a:p>
                      <a:pPr algn="ctr" fontAlgn="ctr"/>
                      <a:r>
                        <a:rPr lang="en-US" sz="1400" b="0" i="0" u="none" strike="noStrike" dirty="0">
                          <a:solidFill>
                            <a:srgbClr val="000000"/>
                          </a:solidFill>
                          <a:latin typeface="Georgia"/>
                        </a:rPr>
                        <a:t>602.8</a:t>
                      </a:r>
                    </a:p>
                  </a:txBody>
                  <a:tcPr marL="9525" marR="9525" marT="9525" marB="0" anchor="ctr"/>
                </a:tc>
                <a:tc>
                  <a:txBody>
                    <a:bodyPr/>
                    <a:lstStyle/>
                    <a:p>
                      <a:pPr algn="ctr" rtl="0" fontAlgn="t"/>
                      <a:r>
                        <a:rPr lang="en-US" sz="1400" b="0" i="0" u="none" strike="noStrike" dirty="0">
                          <a:solidFill>
                            <a:srgbClr val="0070C0"/>
                          </a:solidFill>
                          <a:latin typeface="Georgia"/>
                        </a:rPr>
                        <a:t>198.8</a:t>
                      </a:r>
                    </a:p>
                  </a:txBody>
                  <a:tcPr marL="9525" marR="9525" marT="9525" marB="0" anchor="ctr"/>
                </a:tc>
                <a:tc>
                  <a:txBody>
                    <a:bodyPr/>
                    <a:lstStyle/>
                    <a:p>
                      <a:pPr algn="ctr" rtl="0" fontAlgn="ctr"/>
                      <a:r>
                        <a:rPr lang="en-US" sz="1400" b="0" i="0" u="none" strike="noStrike" dirty="0" smtClean="0">
                          <a:solidFill>
                            <a:srgbClr val="0070C0"/>
                          </a:solidFill>
                          <a:latin typeface="Georgia"/>
                        </a:rPr>
                        <a:t>3.8</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89.1</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2.4</a:t>
                      </a:r>
                    </a:p>
                  </a:txBody>
                  <a:tcPr marL="9525" marR="9525" marT="9525" marB="0" anchor="ctr"/>
                </a:tc>
                <a:tc>
                  <a:txBody>
                    <a:bodyPr/>
                    <a:lstStyle/>
                    <a:p>
                      <a:pPr algn="ctr" fontAlgn="ctr"/>
                      <a:r>
                        <a:rPr lang="en-US" sz="1400" b="0" i="0" u="none" strike="noStrike">
                          <a:solidFill>
                            <a:srgbClr val="000000"/>
                          </a:solidFill>
                          <a:latin typeface="Georgia"/>
                        </a:rPr>
                        <a:t>390.7</a:t>
                      </a:r>
                    </a:p>
                  </a:txBody>
                  <a:tcPr marL="9525" marR="9525" marT="9525" marB="0" anchor="ctr"/>
                </a:tc>
                <a:tc>
                  <a:txBody>
                    <a:bodyPr/>
                    <a:lstStyle/>
                    <a:p>
                      <a:pPr algn="ctr" fontAlgn="ctr"/>
                      <a:r>
                        <a:rPr lang="en-US" sz="1400" b="0" i="0" u="none" strike="noStrike" dirty="0">
                          <a:solidFill>
                            <a:srgbClr val="000000"/>
                          </a:solidFill>
                          <a:latin typeface="Georgia"/>
                        </a:rPr>
                        <a:t>1172.5</a:t>
                      </a:r>
                    </a:p>
                  </a:txBody>
                  <a:tcPr marL="9525" marR="9525" marT="9525" marB="0" anchor="ctr"/>
                </a:tc>
                <a:tc>
                  <a:txBody>
                    <a:bodyPr/>
                    <a:lstStyle/>
                    <a:p>
                      <a:pPr algn="ctr" rtl="0" fontAlgn="t"/>
                      <a:r>
                        <a:rPr lang="en-US" sz="1400" b="0" i="0" u="none" strike="noStrike" dirty="0">
                          <a:solidFill>
                            <a:srgbClr val="0070C0"/>
                          </a:solidFill>
                          <a:latin typeface="Georgia"/>
                        </a:rPr>
                        <a:t>781.8</a:t>
                      </a:r>
                    </a:p>
                  </a:txBody>
                  <a:tcPr marL="9525" marR="9525" marT="9525" marB="0" anchor="ctr"/>
                </a:tc>
                <a:tc>
                  <a:txBody>
                    <a:bodyPr/>
                    <a:lstStyle/>
                    <a:p>
                      <a:pPr algn="ctr" rtl="0" fontAlgn="ctr"/>
                      <a:r>
                        <a:rPr lang="en-US" sz="1400" b="0" i="0" u="none" strike="noStrike" dirty="0" smtClean="0">
                          <a:solidFill>
                            <a:srgbClr val="0070C0"/>
                          </a:solidFill>
                          <a:latin typeface="Georgia"/>
                        </a:rPr>
                        <a:t>15.1</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74.0</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1.2</a:t>
                      </a:r>
                    </a:p>
                  </a:txBody>
                  <a:tcPr marL="9525" marR="9525" marT="9525" marB="0" anchor="ctr"/>
                </a:tc>
                <a:tc>
                  <a:txBody>
                    <a:bodyPr/>
                    <a:lstStyle/>
                    <a:p>
                      <a:pPr algn="ctr" fontAlgn="ctr"/>
                      <a:r>
                        <a:rPr lang="en-US" sz="1400" b="0" i="0" u="none" strike="noStrike">
                          <a:solidFill>
                            <a:srgbClr val="000000"/>
                          </a:solidFill>
                          <a:latin typeface="Georgia"/>
                        </a:rPr>
                        <a:t>409.2</a:t>
                      </a:r>
                    </a:p>
                  </a:txBody>
                  <a:tcPr marL="9525" marR="9525" marT="9525" marB="0" anchor="ctr"/>
                </a:tc>
                <a:tc>
                  <a:txBody>
                    <a:bodyPr/>
                    <a:lstStyle/>
                    <a:p>
                      <a:pPr algn="ctr" fontAlgn="ctr"/>
                      <a:r>
                        <a:rPr lang="en-US" sz="1400" b="0" i="0" u="none" strike="noStrike">
                          <a:solidFill>
                            <a:srgbClr val="000000"/>
                          </a:solidFill>
                          <a:latin typeface="Georgia"/>
                        </a:rPr>
                        <a:t>2623.8</a:t>
                      </a:r>
                    </a:p>
                  </a:txBody>
                  <a:tcPr marL="9525" marR="9525" marT="9525" marB="0" anchor="ctr"/>
                </a:tc>
                <a:tc>
                  <a:txBody>
                    <a:bodyPr/>
                    <a:lstStyle/>
                    <a:p>
                      <a:pPr algn="ctr" rtl="0" fontAlgn="t"/>
                      <a:r>
                        <a:rPr lang="en-US" sz="1400" b="0" i="0" u="none" strike="noStrike" dirty="0">
                          <a:solidFill>
                            <a:srgbClr val="0070C0"/>
                          </a:solidFill>
                          <a:latin typeface="Georgia"/>
                        </a:rPr>
                        <a:t>2214.6</a:t>
                      </a:r>
                    </a:p>
                  </a:txBody>
                  <a:tcPr marL="9525" marR="9525" marT="9525" marB="0" anchor="ctr"/>
                </a:tc>
                <a:tc>
                  <a:txBody>
                    <a:bodyPr/>
                    <a:lstStyle/>
                    <a:p>
                      <a:pPr algn="ctr" rtl="0" fontAlgn="ctr"/>
                      <a:r>
                        <a:rPr lang="en-US" sz="1400" b="0" i="0" u="none" strike="noStrike" dirty="0" smtClean="0">
                          <a:solidFill>
                            <a:srgbClr val="0070C0"/>
                          </a:solidFill>
                          <a:latin typeface="Georgia"/>
                        </a:rPr>
                        <a:t>42.9</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31.1</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0.6</a:t>
                      </a:r>
                    </a:p>
                  </a:txBody>
                  <a:tcPr marL="9525" marR="9525" marT="9525" marB="0" anchor="ctr"/>
                </a:tc>
                <a:tc>
                  <a:txBody>
                    <a:bodyPr/>
                    <a:lstStyle/>
                    <a:p>
                      <a:pPr algn="ctr" fontAlgn="ctr"/>
                      <a:r>
                        <a:rPr lang="en-US" sz="1400" b="0" i="0" u="none" strike="noStrike">
                          <a:solidFill>
                            <a:srgbClr val="000000"/>
                          </a:solidFill>
                          <a:latin typeface="Georgia"/>
                        </a:rPr>
                        <a:t>424.4</a:t>
                      </a:r>
                    </a:p>
                  </a:txBody>
                  <a:tcPr marL="9525" marR="9525" marT="9525" marB="0" anchor="ctr"/>
                </a:tc>
                <a:tc>
                  <a:txBody>
                    <a:bodyPr/>
                    <a:lstStyle/>
                    <a:p>
                      <a:pPr algn="ctr" fontAlgn="ctr"/>
                      <a:r>
                        <a:rPr lang="en-US" sz="1400" b="0" i="0" u="none" strike="noStrike">
                          <a:solidFill>
                            <a:srgbClr val="000000"/>
                          </a:solidFill>
                          <a:latin typeface="Georgia"/>
                        </a:rPr>
                        <a:t>1013.5</a:t>
                      </a:r>
                    </a:p>
                  </a:txBody>
                  <a:tcPr marL="9525" marR="9525" marT="9525" marB="0" anchor="ctr"/>
                </a:tc>
                <a:tc>
                  <a:txBody>
                    <a:bodyPr/>
                    <a:lstStyle/>
                    <a:p>
                      <a:pPr algn="ctr" rtl="0" fontAlgn="t"/>
                      <a:r>
                        <a:rPr lang="en-US" sz="1400" b="0" i="0" u="none" strike="noStrike" dirty="0">
                          <a:solidFill>
                            <a:srgbClr val="0070C0"/>
                          </a:solidFill>
                          <a:latin typeface="Georgia"/>
                        </a:rPr>
                        <a:t>589.1</a:t>
                      </a:r>
                    </a:p>
                  </a:txBody>
                  <a:tcPr marL="9525" marR="9525" marT="9525" marB="0" anchor="ctr"/>
                </a:tc>
                <a:tc>
                  <a:txBody>
                    <a:bodyPr/>
                    <a:lstStyle/>
                    <a:p>
                      <a:pPr algn="ctr" rtl="0" fontAlgn="ctr"/>
                      <a:r>
                        <a:rPr lang="en-US" sz="1400" b="0" i="0" u="none" strike="noStrike" dirty="0" smtClean="0">
                          <a:solidFill>
                            <a:srgbClr val="0070C0"/>
                          </a:solidFill>
                          <a:latin typeface="Georgia"/>
                        </a:rPr>
                        <a:t>11.4</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19.7</a:t>
                      </a:r>
                      <a:endParaRPr lang="en-US" sz="1400" b="0" i="0" u="none" strike="noStrike" dirty="0">
                        <a:solidFill>
                          <a:srgbClr val="0070C0"/>
                        </a:solidFill>
                        <a:latin typeface="Georgia"/>
                      </a:endParaRPr>
                    </a:p>
                  </a:txBody>
                  <a:tcPr marL="9525" marR="9525" marT="9525" marB="0" anchor="ctr"/>
                </a:tc>
              </a:tr>
              <a:tr h="351705">
                <a:tc>
                  <a:txBody>
                    <a:bodyPr/>
                    <a:lstStyle/>
                    <a:p>
                      <a:pPr algn="ctr" rtl="0" fontAlgn="ctr"/>
                      <a:r>
                        <a:rPr lang="en-US" sz="1400" b="0" i="0" u="none" strike="noStrike">
                          <a:solidFill>
                            <a:srgbClr val="000000"/>
                          </a:solidFill>
                          <a:latin typeface="Georgia"/>
                        </a:rPr>
                        <a:t>0.4</a:t>
                      </a:r>
                    </a:p>
                  </a:txBody>
                  <a:tcPr marL="9525" marR="9525" marT="9525" marB="0" anchor="ctr"/>
                </a:tc>
                <a:tc>
                  <a:txBody>
                    <a:bodyPr/>
                    <a:lstStyle/>
                    <a:p>
                      <a:pPr algn="ctr" fontAlgn="ctr"/>
                      <a:r>
                        <a:rPr lang="en-US" sz="1400" b="0" i="0" u="none" strike="noStrike">
                          <a:solidFill>
                            <a:srgbClr val="000000"/>
                          </a:solidFill>
                          <a:latin typeface="Georgia"/>
                        </a:rPr>
                        <a:t>408.2</a:t>
                      </a:r>
                    </a:p>
                  </a:txBody>
                  <a:tcPr marL="9525" marR="9525" marT="9525" marB="0" anchor="ctr"/>
                </a:tc>
                <a:tc>
                  <a:txBody>
                    <a:bodyPr/>
                    <a:lstStyle/>
                    <a:p>
                      <a:pPr algn="ctr" fontAlgn="ctr"/>
                      <a:r>
                        <a:rPr lang="en-US" sz="1400" b="0" i="0" u="none" strike="noStrike">
                          <a:solidFill>
                            <a:srgbClr val="000000"/>
                          </a:solidFill>
                          <a:latin typeface="Georgia"/>
                        </a:rPr>
                        <a:t>638.0</a:t>
                      </a:r>
                    </a:p>
                  </a:txBody>
                  <a:tcPr marL="9525" marR="9525" marT="9525" marB="0" anchor="ctr"/>
                </a:tc>
                <a:tc>
                  <a:txBody>
                    <a:bodyPr/>
                    <a:lstStyle/>
                    <a:p>
                      <a:pPr algn="ctr" rtl="0" fontAlgn="t"/>
                      <a:r>
                        <a:rPr lang="en-US" sz="1400" b="0" i="0" u="none" strike="noStrike" dirty="0">
                          <a:solidFill>
                            <a:srgbClr val="0070C0"/>
                          </a:solidFill>
                          <a:latin typeface="Georgia"/>
                        </a:rPr>
                        <a:t>229.7</a:t>
                      </a:r>
                    </a:p>
                  </a:txBody>
                  <a:tcPr marL="9525" marR="9525" marT="9525" marB="0" anchor="ctr"/>
                </a:tc>
                <a:tc>
                  <a:txBody>
                    <a:bodyPr/>
                    <a:lstStyle/>
                    <a:p>
                      <a:pPr algn="ctr" rtl="0" fontAlgn="ctr"/>
                      <a:r>
                        <a:rPr lang="en-US" sz="1400" b="0" i="0" u="none" strike="noStrike" dirty="0" smtClean="0">
                          <a:solidFill>
                            <a:srgbClr val="0070C0"/>
                          </a:solidFill>
                          <a:latin typeface="Georgia"/>
                        </a:rPr>
                        <a:t>4.4</a:t>
                      </a:r>
                      <a:endParaRPr lang="en-US" sz="1400" b="0" i="0" u="none" strike="noStrike" dirty="0">
                        <a:solidFill>
                          <a:srgbClr val="0070C0"/>
                        </a:solidFill>
                        <a:latin typeface="Georgia"/>
                      </a:endParaRPr>
                    </a:p>
                  </a:txBody>
                  <a:tcPr marL="9525" marR="9525" marT="9525" marB="0" anchor="ctr"/>
                </a:tc>
                <a:tc>
                  <a:txBody>
                    <a:bodyPr/>
                    <a:lstStyle/>
                    <a:p>
                      <a:pPr algn="ctr" rtl="0" fontAlgn="ctr"/>
                      <a:r>
                        <a:rPr lang="en-US" sz="1400" b="0" i="0" u="none" strike="noStrike" dirty="0" smtClean="0">
                          <a:solidFill>
                            <a:srgbClr val="0070C0"/>
                          </a:solidFill>
                          <a:latin typeface="Georgia"/>
                        </a:rPr>
                        <a:t>15.3</a:t>
                      </a:r>
                      <a:endParaRPr lang="en-US" sz="1400" b="0" i="0" u="none" strike="noStrike" dirty="0">
                        <a:solidFill>
                          <a:srgbClr val="0070C0"/>
                        </a:solidFill>
                        <a:latin typeface="Georgia"/>
                      </a:endParaRPr>
                    </a:p>
                  </a:txBody>
                  <a:tcPr marL="9525" marR="9525" marT="9525" marB="0" anchor="ctr"/>
                </a:tc>
              </a:tr>
              <a:tr h="351705">
                <a:tc gridSpan="6">
                  <a:txBody>
                    <a:bodyPr/>
                    <a:lstStyle/>
                    <a:p>
                      <a:pPr algn="ctr"/>
                      <a:r>
                        <a:rPr lang="en-AU" sz="1400" dirty="0" smtClean="0">
                          <a:solidFill>
                            <a:srgbClr val="0070C0"/>
                          </a:solidFill>
                          <a:latin typeface="Georgia" pitchFamily="18" charset="0"/>
                        </a:rPr>
                        <a:t>etc …</a:t>
                      </a:r>
                    </a:p>
                  </a:txBody>
                  <a:tcPr/>
                </a:tc>
                <a:tc hMerge="1">
                  <a:txBody>
                    <a:bodyPr/>
                    <a:lstStyle/>
                    <a:p>
                      <a:pPr algn="ctr"/>
                      <a:endParaRPr lang="en-AU" dirty="0"/>
                    </a:p>
                  </a:txBody>
                  <a:tcPr/>
                </a:tc>
                <a:tc hMerge="1">
                  <a:txBody>
                    <a:bodyPr/>
                    <a:lstStyle/>
                    <a:p>
                      <a:pPr algn="ctr"/>
                      <a:endParaRPr lang="en-AU" dirty="0"/>
                    </a:p>
                  </a:txBody>
                  <a:tcPr/>
                </a:tc>
                <a:tc hMerge="1">
                  <a:txBody>
                    <a:bodyPr/>
                    <a:lstStyle/>
                    <a:p>
                      <a:pPr algn="ctr"/>
                      <a:endParaRPr lang="en-AU" baseline="-25000" dirty="0">
                        <a:solidFill>
                          <a:srgbClr val="0070C0"/>
                        </a:solidFill>
                      </a:endParaRPr>
                    </a:p>
                  </a:txBody>
                  <a:tcPr/>
                </a:tc>
                <a:tc hMerge="1">
                  <a:txBody>
                    <a:bodyPr/>
                    <a:lstStyle/>
                    <a:p>
                      <a:pPr algn="ctr"/>
                      <a:endParaRPr lang="en-AU" dirty="0" smtClean="0">
                        <a:solidFill>
                          <a:srgbClr val="0070C0"/>
                        </a:solidFill>
                      </a:endParaRPr>
                    </a:p>
                  </a:txBody>
                  <a:tcPr/>
                </a:tc>
                <a:tc hMerge="1">
                  <a:txBody>
                    <a:bodyPr/>
                    <a:lstStyle/>
                    <a:p>
                      <a:pPr algn="ctr"/>
                      <a:endParaRPr lang="en-AU" dirty="0" smtClean="0">
                        <a:solidFill>
                          <a:srgbClr val="0070C0"/>
                        </a:solidFill>
                      </a:endParaRPr>
                    </a:p>
                  </a:txBody>
                  <a:tcPr/>
                </a:tc>
              </a:tr>
            </a:tbl>
          </a:graphicData>
        </a:graphic>
      </p:graphicFrame>
      <p:sp>
        <p:nvSpPr>
          <p:cNvPr id="7" name="Content Placeholder 2"/>
          <p:cNvSpPr txBox="1">
            <a:spLocks/>
          </p:cNvSpPr>
          <p:nvPr/>
        </p:nvSpPr>
        <p:spPr>
          <a:xfrm>
            <a:off x="395536" y="1600200"/>
            <a:ext cx="3096344" cy="964704"/>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tabLst/>
              <a:defRPr/>
            </a:pPr>
            <a:r>
              <a:rPr kumimoji="0" lang="en-AU" sz="1400" b="0" i="0" u="none" strike="noStrike" kern="1200" cap="none" spc="0" normalizeH="0" baseline="0" noProof="0" dirty="0" smtClean="0">
                <a:ln>
                  <a:noFill/>
                </a:ln>
                <a:solidFill>
                  <a:schemeClr val="tx1"/>
                </a:solidFill>
                <a:effectLst/>
                <a:uLnTx/>
                <a:uFillTx/>
                <a:latin typeface="Georgia" pitchFamily="18" charset="0"/>
                <a:ea typeface="+mn-ea"/>
                <a:cs typeface="+mn-cs"/>
              </a:rPr>
              <a:t>Soil + Tray (g):   5625.2</a:t>
            </a:r>
          </a:p>
          <a:p>
            <a:pPr marL="320040" lvl="0" indent="-320040">
              <a:spcBef>
                <a:spcPts val="700"/>
              </a:spcBef>
              <a:buClr>
                <a:schemeClr val="accent2"/>
              </a:buClr>
              <a:buSzPct val="60000"/>
            </a:pPr>
            <a:r>
              <a:rPr lang="en-AU" sz="1400" noProof="0" dirty="0" smtClean="0">
                <a:latin typeface="Georgia" pitchFamily="18" charset="0"/>
              </a:rPr>
              <a:t>Empty Tray </a:t>
            </a:r>
            <a:r>
              <a:rPr lang="en-AU" sz="1400" dirty="0" smtClean="0">
                <a:latin typeface="Georgia" pitchFamily="18" charset="0"/>
              </a:rPr>
              <a:t>(g)</a:t>
            </a:r>
            <a:r>
              <a:rPr lang="en-AU" sz="1400" noProof="0" dirty="0" smtClean="0">
                <a:latin typeface="Georgia" pitchFamily="18" charset="0"/>
              </a:rPr>
              <a:t>: 460.28</a:t>
            </a:r>
          </a:p>
          <a:p>
            <a:pPr marL="320040" lvl="0" indent="-320040">
              <a:spcBef>
                <a:spcPts val="700"/>
              </a:spcBef>
              <a:buClr>
                <a:schemeClr val="accent2"/>
              </a:buClr>
              <a:buSzPct val="60000"/>
            </a:pPr>
            <a:r>
              <a:rPr kumimoji="0" lang="en-AU" sz="1400" b="0" i="0" u="none" strike="noStrike" kern="1200" cap="none" spc="0" normalizeH="0" baseline="0" dirty="0" smtClean="0">
                <a:ln>
                  <a:noFill/>
                </a:ln>
                <a:solidFill>
                  <a:schemeClr val="tx1"/>
                </a:solidFill>
                <a:effectLst/>
                <a:uLnTx/>
                <a:uFillTx/>
                <a:latin typeface="Georgia" pitchFamily="18" charset="0"/>
                <a:ea typeface="+mn-ea"/>
                <a:cs typeface="+mn-cs"/>
              </a:rPr>
              <a:t>Soil </a:t>
            </a:r>
            <a:r>
              <a:rPr lang="en-AU" sz="1400" dirty="0" smtClean="0">
                <a:latin typeface="Georgia" pitchFamily="18" charset="0"/>
              </a:rPr>
              <a:t>(g)</a:t>
            </a:r>
            <a:r>
              <a:rPr kumimoji="0" lang="en-AU" sz="1400" b="0" i="0" u="none" strike="noStrike" kern="1200" cap="none" spc="0" normalizeH="0" baseline="0" dirty="0" smtClean="0">
                <a:ln>
                  <a:noFill/>
                </a:ln>
                <a:solidFill>
                  <a:schemeClr val="tx1"/>
                </a:solidFill>
                <a:effectLst/>
                <a:uLnTx/>
                <a:uFillTx/>
                <a:latin typeface="Georgia" pitchFamily="18" charset="0"/>
                <a:ea typeface="+mn-ea"/>
                <a:cs typeface="+mn-cs"/>
              </a:rPr>
              <a:t>:</a:t>
            </a:r>
            <a:r>
              <a:rPr kumimoji="0" lang="en-AU" sz="1400" b="0" i="0" u="none" strike="noStrike" kern="1200" cap="none" spc="0" normalizeH="0" dirty="0" smtClean="0">
                <a:ln>
                  <a:noFill/>
                </a:ln>
                <a:solidFill>
                  <a:schemeClr val="tx1"/>
                </a:solidFill>
                <a:effectLst/>
                <a:uLnTx/>
                <a:uFillTx/>
                <a:latin typeface="Georgia" pitchFamily="18" charset="0"/>
                <a:ea typeface="+mn-ea"/>
                <a:cs typeface="+mn-cs"/>
              </a:rPr>
              <a:t> 5164.9</a:t>
            </a:r>
            <a:endParaRPr kumimoji="0" lang="en-AU" sz="1400" b="0" i="0" u="none" strike="noStrike" kern="1200" cap="none" spc="0" normalizeH="0" baseline="0" noProof="0" dirty="0" smtClean="0">
              <a:ln>
                <a:noFill/>
              </a:ln>
              <a:solidFill>
                <a:schemeClr val="tx1"/>
              </a:solidFill>
              <a:effectLst/>
              <a:uLnTx/>
              <a:uFillTx/>
              <a:latin typeface="Georgia" pitchFamily="18" charset="0"/>
              <a:ea typeface="+mn-ea"/>
              <a:cs typeface="+mn-cs"/>
            </a:endParaRPr>
          </a:p>
        </p:txBody>
      </p:sp>
      <p:sp>
        <p:nvSpPr>
          <p:cNvPr id="13" name="Rectangle 12"/>
          <p:cNvSpPr/>
          <p:nvPr/>
        </p:nvSpPr>
        <p:spPr>
          <a:xfrm>
            <a:off x="323528" y="2636912"/>
            <a:ext cx="2448272" cy="40324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p:cNvSpPr/>
          <p:nvPr/>
        </p:nvSpPr>
        <p:spPr>
          <a:xfrm>
            <a:off x="2771800" y="2636912"/>
            <a:ext cx="1656184" cy="40324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p:cNvSpPr/>
          <p:nvPr/>
        </p:nvSpPr>
        <p:spPr>
          <a:xfrm>
            <a:off x="4427984" y="2636912"/>
            <a:ext cx="4320480" cy="40324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Calculations</a:t>
            </a:r>
            <a:endParaRPr lang="en-AU" dirty="0"/>
          </a:p>
        </p:txBody>
      </p:sp>
      <p:sp>
        <p:nvSpPr>
          <p:cNvPr id="3" name="Content Placeholder 2"/>
          <p:cNvSpPr>
            <a:spLocks noGrp="1"/>
          </p:cNvSpPr>
          <p:nvPr>
            <p:ph sz="quarter" idx="1"/>
          </p:nvPr>
        </p:nvSpPr>
        <p:spPr/>
        <p:txBody>
          <a:bodyPr/>
          <a:lstStyle/>
          <a:p>
            <a:r>
              <a:rPr lang="en-US" dirty="0" smtClean="0"/>
              <a:t>The percentage retained on each sieve, </a:t>
            </a:r>
            <a:r>
              <a:rPr lang="en-US" i="1" dirty="0" err="1" smtClean="0"/>
              <a:t>i</a:t>
            </a:r>
            <a:r>
              <a:rPr lang="en-US" dirty="0" smtClean="0"/>
              <a:t>, is calculated by using the following relationship:</a:t>
            </a:r>
          </a:p>
          <a:p>
            <a:endParaRPr lang="en-US" dirty="0" smtClean="0"/>
          </a:p>
          <a:p>
            <a:endParaRPr lang="en-AU" dirty="0" smtClean="0"/>
          </a:p>
          <a:p>
            <a:endParaRPr lang="en-AU" dirty="0" smtClean="0"/>
          </a:p>
          <a:p>
            <a:r>
              <a:rPr lang="en-US" dirty="0" smtClean="0"/>
              <a:t>Calculate the cumulative percentage passing each sieve:</a:t>
            </a:r>
          </a:p>
          <a:p>
            <a:endParaRPr lang="en-AU" dirty="0"/>
          </a:p>
        </p:txBody>
      </p:sp>
      <p:pic>
        <p:nvPicPr>
          <p:cNvPr id="40969" name="Picture 9"/>
          <p:cNvPicPr>
            <a:picLocks noChangeAspect="1" noChangeArrowheads="1"/>
          </p:cNvPicPr>
          <p:nvPr>
            <p:custDataLst>
              <p:tags r:id="rId2"/>
            </p:custDataLst>
          </p:nvPr>
        </p:nvPicPr>
        <p:blipFill>
          <a:blip r:embed="rId6" cstate="print"/>
          <a:srcRect/>
          <a:stretch>
            <a:fillRect/>
          </a:stretch>
        </p:blipFill>
        <p:spPr bwMode="auto">
          <a:xfrm>
            <a:off x="2268538" y="2781300"/>
            <a:ext cx="4494212" cy="939800"/>
          </a:xfrm>
          <a:prstGeom prst="rect">
            <a:avLst/>
          </a:prstGeom>
          <a:noFill/>
          <a:ln w="9525">
            <a:miter lim="800000"/>
            <a:headEnd/>
            <a:tailEnd/>
          </a:ln>
          <a:effectLst/>
        </p:spPr>
      </p:pic>
      <p:pic>
        <p:nvPicPr>
          <p:cNvPr id="40970" name="Picture 10"/>
          <p:cNvPicPr>
            <a:picLocks noChangeAspect="1" noChangeArrowheads="1"/>
          </p:cNvPicPr>
          <p:nvPr>
            <p:custDataLst>
              <p:tags r:id="rId3"/>
            </p:custDataLst>
          </p:nvPr>
        </p:nvPicPr>
        <p:blipFill>
          <a:blip r:embed="rId7" cstate="print"/>
          <a:srcRect/>
          <a:stretch>
            <a:fillRect/>
          </a:stretch>
        </p:blipFill>
        <p:spPr bwMode="auto">
          <a:xfrm>
            <a:off x="2405063" y="5157788"/>
            <a:ext cx="4470400" cy="863600"/>
          </a:xfrm>
          <a:prstGeom prst="rect">
            <a:avLst/>
          </a:prstGeom>
          <a:noFill/>
          <a:ln w="9525">
            <a:miter lim="800000"/>
            <a:headEnd/>
            <a:tailEnd/>
          </a:ln>
          <a:effectLst/>
        </p:spPr>
      </p:pic>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Grading Curve</a:t>
            </a:r>
            <a:endParaRPr lang="en-AU" dirty="0"/>
          </a:p>
        </p:txBody>
      </p:sp>
      <p:sp>
        <p:nvSpPr>
          <p:cNvPr id="3" name="Content Placeholder 2"/>
          <p:cNvSpPr>
            <a:spLocks noGrp="1"/>
          </p:cNvSpPr>
          <p:nvPr>
            <p:ph sz="quarter" idx="1"/>
          </p:nvPr>
        </p:nvSpPr>
        <p:spPr/>
        <p:txBody>
          <a:bodyPr/>
          <a:lstStyle/>
          <a:p>
            <a:endParaRPr lang="en-AU" dirty="0"/>
          </a:p>
        </p:txBody>
      </p:sp>
      <p:graphicFrame>
        <p:nvGraphicFramePr>
          <p:cNvPr id="4" name="Chart 3"/>
          <p:cNvGraphicFramePr/>
          <p:nvPr/>
        </p:nvGraphicFramePr>
        <p:xfrm>
          <a:off x="179512" y="1700808"/>
          <a:ext cx="8784976" cy="4968552"/>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Coefficient of Uniformity</a:t>
            </a:r>
            <a:endParaRPr lang="en-AU" dirty="0"/>
          </a:p>
        </p:txBody>
      </p:sp>
      <p:sp>
        <p:nvSpPr>
          <p:cNvPr id="2" name="Content Placeholder 1"/>
          <p:cNvSpPr>
            <a:spLocks noGrp="1"/>
          </p:cNvSpPr>
          <p:nvPr>
            <p:ph sz="quarter" idx="1"/>
          </p:nvPr>
        </p:nvSpPr>
        <p:spPr>
          <a:xfrm>
            <a:off x="612648" y="1600200"/>
            <a:ext cx="8153400" cy="5069160"/>
          </a:xfrm>
        </p:spPr>
        <p:txBody>
          <a:bodyPr>
            <a:normAutofit/>
          </a:bodyPr>
          <a:lstStyle/>
          <a:p>
            <a:endParaRPr lang="en-US" dirty="0" smtClean="0"/>
          </a:p>
          <a:p>
            <a:endParaRPr lang="en-US" dirty="0" smtClean="0"/>
          </a:p>
          <a:p>
            <a:pPr marL="639763" lvl="2" indent="-11113">
              <a:spcBef>
                <a:spcPts val="600"/>
              </a:spcBef>
              <a:buClr>
                <a:schemeClr val="accent2"/>
              </a:buClr>
              <a:buNone/>
            </a:pPr>
            <a:endParaRPr lang="en-US" sz="2400" dirty="0" smtClean="0"/>
          </a:p>
          <a:p>
            <a:pPr marL="639763" lvl="2" indent="-11113">
              <a:spcBef>
                <a:spcPts val="600"/>
              </a:spcBef>
              <a:buClr>
                <a:schemeClr val="accent2"/>
              </a:buClr>
              <a:buNone/>
            </a:pPr>
            <a:r>
              <a:rPr lang="en-US" sz="2400" dirty="0" smtClean="0"/>
              <a:t>where </a:t>
            </a:r>
            <a:r>
              <a:rPr lang="en-GB" sz="2400" i="1" dirty="0" smtClean="0"/>
              <a:t>D</a:t>
            </a:r>
            <a:r>
              <a:rPr lang="en-GB" sz="2400" baseline="-25000" dirty="0" smtClean="0"/>
              <a:t>60</a:t>
            </a:r>
            <a:r>
              <a:rPr lang="en-GB" sz="2400" dirty="0" smtClean="0"/>
              <a:t> is the grain diameter (in mm) corresponding to 60% passing by weight, and </a:t>
            </a:r>
            <a:r>
              <a:rPr lang="en-GB" sz="2400" i="1" dirty="0" smtClean="0"/>
              <a:t>D</a:t>
            </a:r>
            <a:r>
              <a:rPr lang="en-GB" sz="2400" baseline="-25000" dirty="0" smtClean="0"/>
              <a:t>10</a:t>
            </a:r>
            <a:r>
              <a:rPr lang="en-GB" sz="2400" dirty="0" smtClean="0"/>
              <a:t> to 10% passing.</a:t>
            </a:r>
          </a:p>
          <a:p>
            <a:pPr marL="640080" lvl="2">
              <a:spcBef>
                <a:spcPts val="600"/>
              </a:spcBef>
              <a:buClr>
                <a:schemeClr val="accent2"/>
              </a:buClr>
            </a:pPr>
            <a:endParaRPr lang="en-GB" sz="2400" dirty="0" smtClean="0">
              <a:latin typeface="Times" pitchFamily="18" charset="0"/>
            </a:endParaRPr>
          </a:p>
          <a:p>
            <a:pPr lvl="1"/>
            <a:r>
              <a:rPr lang="en-GB" i="1" dirty="0" smtClean="0"/>
              <a:t>C</a:t>
            </a:r>
            <a:r>
              <a:rPr lang="en-GB" i="1" baseline="-25000" dirty="0" smtClean="0"/>
              <a:t>u</a:t>
            </a:r>
            <a:r>
              <a:rPr lang="en-GB" dirty="0" smtClean="0"/>
              <a:t> is a measure of the </a:t>
            </a:r>
            <a:r>
              <a:rPr lang="en-GB" b="1" dirty="0" smtClean="0">
                <a:solidFill>
                  <a:schemeClr val="accent2">
                    <a:lumMod val="75000"/>
                  </a:schemeClr>
                </a:solidFill>
              </a:rPr>
              <a:t>uniformity</a:t>
            </a:r>
            <a:r>
              <a:rPr lang="en-GB" dirty="0" smtClean="0"/>
              <a:t> of a soil.</a:t>
            </a:r>
          </a:p>
          <a:p>
            <a:pPr lvl="1"/>
            <a:endParaRPr lang="en-US" dirty="0" smtClean="0"/>
          </a:p>
          <a:p>
            <a:pPr lvl="1"/>
            <a:r>
              <a:rPr lang="en-GB" dirty="0" smtClean="0"/>
              <a:t>If </a:t>
            </a:r>
            <a:r>
              <a:rPr lang="en-GB" i="1" dirty="0" smtClean="0"/>
              <a:t>C</a:t>
            </a:r>
            <a:r>
              <a:rPr lang="en-GB" i="1" baseline="-25000" dirty="0" smtClean="0"/>
              <a:t>u</a:t>
            </a:r>
            <a:r>
              <a:rPr lang="en-GB" dirty="0" smtClean="0"/>
              <a:t> = 1 then the soil has only one grain size.  </a:t>
            </a:r>
            <a:r>
              <a:rPr lang="en-GB" dirty="0" smtClean="0">
                <a:solidFill>
                  <a:srgbClr val="FF00FF"/>
                </a:solidFill>
              </a:rPr>
              <a:t/>
            </a:r>
            <a:br>
              <a:rPr lang="en-GB" dirty="0" smtClean="0">
                <a:solidFill>
                  <a:srgbClr val="FF00FF"/>
                </a:solidFill>
              </a:rPr>
            </a:br>
            <a:r>
              <a:rPr lang="en-GB" dirty="0" smtClean="0"/>
              <a:t>If </a:t>
            </a:r>
            <a:r>
              <a:rPr lang="en-GB" i="1" dirty="0" smtClean="0"/>
              <a:t>C</a:t>
            </a:r>
            <a:r>
              <a:rPr lang="en-GB" i="1" baseline="-25000" dirty="0" smtClean="0"/>
              <a:t>u</a:t>
            </a:r>
            <a:r>
              <a:rPr lang="en-GB" dirty="0" smtClean="0"/>
              <a:t> </a:t>
            </a:r>
            <a:r>
              <a:rPr lang="en-GB" dirty="0" smtClean="0">
                <a:latin typeface="Symbol" pitchFamily="18" charset="2"/>
                <a:sym typeface="Symbol" pitchFamily="18" charset="2"/>
              </a:rPr>
              <a:t></a:t>
            </a:r>
            <a:r>
              <a:rPr lang="en-GB" dirty="0" smtClean="0"/>
              <a:t> 15 the soil is very well-graded.</a:t>
            </a:r>
            <a:endParaRPr lang="en-US" dirty="0" smtClean="0">
              <a:latin typeface="Times New Roman" pitchFamily="18" charset="0"/>
            </a:endParaRPr>
          </a:p>
          <a:p>
            <a:pPr lvl="1"/>
            <a:endParaRPr lang="en-US" i="1" baseline="-25000" dirty="0" smtClean="0">
              <a:latin typeface="Times New Roman" pitchFamily="18" charset="0"/>
            </a:endParaRPr>
          </a:p>
          <a:p>
            <a:endParaRPr lang="en-US" dirty="0" smtClean="0">
              <a:latin typeface="Times New Roman" pitchFamily="18" charset="0"/>
            </a:endParaRPr>
          </a:p>
          <a:p>
            <a:endParaRPr lang="en-US" dirty="0" smtClean="0"/>
          </a:p>
          <a:p>
            <a:endParaRPr lang="en-US" dirty="0" smtClean="0"/>
          </a:p>
          <a:p>
            <a:endParaRPr lang="en-US" dirty="0" smtClean="0"/>
          </a:p>
          <a:p>
            <a:pPr lvl="1"/>
            <a:endParaRPr lang="en-US" dirty="0" smtClean="0"/>
          </a:p>
          <a:p>
            <a:endParaRPr lang="en-US" dirty="0" smtClean="0"/>
          </a:p>
          <a:p>
            <a:endParaRPr lang="en-US" dirty="0" smtClean="0"/>
          </a:p>
          <a:p>
            <a:endParaRPr lang="en-US" dirty="0" smtClean="0"/>
          </a:p>
          <a:p>
            <a:endParaRPr lang="en-US" dirty="0" smtClean="0">
              <a:latin typeface="Times New Roman" pitchFamily="18" charset="0"/>
            </a:endParaRPr>
          </a:p>
          <a:p>
            <a:endParaRPr lang="en-AU" dirty="0"/>
          </a:p>
        </p:txBody>
      </p:sp>
      <p:graphicFrame>
        <p:nvGraphicFramePr>
          <p:cNvPr id="2050" name="Object 2"/>
          <p:cNvGraphicFramePr>
            <a:graphicFrameLocks noChangeAspect="1"/>
          </p:cNvGraphicFramePr>
          <p:nvPr/>
        </p:nvGraphicFramePr>
        <p:xfrm>
          <a:off x="4067944" y="1918916"/>
          <a:ext cx="1220788" cy="862012"/>
        </p:xfrm>
        <a:graphic>
          <a:graphicData uri="http://schemas.openxmlformats.org/presentationml/2006/ole">
            <p:oleObj spid="_x0000_s50192" name="Equation" r:id="rId5" imgW="609600" imgH="431570" progId="Equation.3">
              <p:embed/>
            </p:oleObj>
          </a:graphicData>
        </a:graphic>
      </p:graphicFrame>
    </p:spTree>
    <p:custDataLst>
      <p:tags r:id="rId2"/>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Coefficient of Curvature</a:t>
            </a:r>
            <a:endParaRPr lang="en-AU" dirty="0"/>
          </a:p>
        </p:txBody>
      </p:sp>
      <p:sp>
        <p:nvSpPr>
          <p:cNvPr id="2" name="Content Placeholder 1"/>
          <p:cNvSpPr>
            <a:spLocks noGrp="1"/>
          </p:cNvSpPr>
          <p:nvPr>
            <p:ph sz="quarter" idx="1"/>
          </p:nvPr>
        </p:nvSpPr>
        <p:spPr>
          <a:xfrm>
            <a:off x="612648" y="1843608"/>
            <a:ext cx="8153400" cy="4969768"/>
          </a:xfrm>
        </p:spPr>
        <p:txBody>
          <a:bodyPr>
            <a:normAutofit lnSpcReduction="10000"/>
          </a:bodyPr>
          <a:lstStyle/>
          <a:p>
            <a:endParaRPr lang="en-US" dirty="0" smtClean="0"/>
          </a:p>
          <a:p>
            <a:endParaRPr lang="en-US" dirty="0" smtClean="0"/>
          </a:p>
          <a:p>
            <a:pPr marL="628650" lvl="2" indent="0">
              <a:spcBef>
                <a:spcPts val="700"/>
              </a:spcBef>
              <a:buSzPct val="60000"/>
              <a:buNone/>
            </a:pPr>
            <a:r>
              <a:rPr lang="en-US" sz="2400" dirty="0" smtClean="0"/>
              <a:t>where </a:t>
            </a:r>
            <a:r>
              <a:rPr lang="en-GB" sz="2400" i="1" dirty="0" smtClean="0"/>
              <a:t>D</a:t>
            </a:r>
            <a:r>
              <a:rPr lang="en-GB" sz="2400" baseline="-25000" dirty="0" smtClean="0"/>
              <a:t>30</a:t>
            </a:r>
            <a:r>
              <a:rPr lang="en-GB" sz="2400" dirty="0" smtClean="0"/>
              <a:t> is the grain diameter (in mm) corresponding to 30% passing by weight, </a:t>
            </a:r>
            <a:r>
              <a:rPr lang="en-GB" sz="2400" i="1" dirty="0" smtClean="0"/>
              <a:t>D</a:t>
            </a:r>
            <a:r>
              <a:rPr lang="en-GB" sz="2400" baseline="-25000" dirty="0" smtClean="0"/>
              <a:t>60</a:t>
            </a:r>
            <a:r>
              <a:rPr lang="en-GB" sz="2400" dirty="0" smtClean="0"/>
              <a:t> to 60% passing and </a:t>
            </a:r>
            <a:r>
              <a:rPr lang="en-GB" sz="2400" i="1" dirty="0" smtClean="0"/>
              <a:t>D</a:t>
            </a:r>
            <a:r>
              <a:rPr lang="en-GB" sz="2400" baseline="-25000" dirty="0" smtClean="0"/>
              <a:t>10</a:t>
            </a:r>
            <a:r>
              <a:rPr lang="en-GB" sz="2400" dirty="0" smtClean="0"/>
              <a:t> to 10% passing.</a:t>
            </a:r>
          </a:p>
          <a:p>
            <a:pPr marL="628650" lvl="2" indent="-273050">
              <a:spcBef>
                <a:spcPts val="700"/>
              </a:spcBef>
              <a:buSzPct val="60000"/>
              <a:buFont typeface="Wingdings"/>
              <a:buChar char=""/>
            </a:pPr>
            <a:endParaRPr lang="en-GB" sz="2400" dirty="0" smtClean="0"/>
          </a:p>
          <a:p>
            <a:pPr lvl="1"/>
            <a:r>
              <a:rPr lang="en-US" dirty="0" smtClean="0"/>
              <a:t>If </a:t>
            </a:r>
            <a:r>
              <a:rPr lang="en-US" i="1" dirty="0" smtClean="0"/>
              <a:t>C</a:t>
            </a:r>
            <a:r>
              <a:rPr lang="en-US" i="1" baseline="-25000" dirty="0" smtClean="0"/>
              <a:t>c</a:t>
            </a:r>
            <a:r>
              <a:rPr lang="en-US" dirty="0" smtClean="0"/>
              <a:t> is between 1 and 3 then the soil is considered to be well-graded provided that </a:t>
            </a:r>
            <a:r>
              <a:rPr lang="en-US" i="1" dirty="0" smtClean="0"/>
              <a:t>C</a:t>
            </a:r>
            <a:r>
              <a:rPr lang="en-US" i="1" baseline="-25000" dirty="0" smtClean="0"/>
              <a:t>u</a:t>
            </a:r>
            <a:r>
              <a:rPr lang="en-US" dirty="0" smtClean="0"/>
              <a:t> &gt; 4 for gravels and </a:t>
            </a:r>
            <a:r>
              <a:rPr lang="en-US" dirty="0" smtClean="0">
                <a:solidFill>
                  <a:srgbClr val="FF00FF"/>
                </a:solidFill>
              </a:rPr>
              <a:t/>
            </a:r>
            <a:br>
              <a:rPr lang="en-US" dirty="0" smtClean="0">
                <a:solidFill>
                  <a:srgbClr val="FF00FF"/>
                </a:solidFill>
              </a:rPr>
            </a:br>
            <a:r>
              <a:rPr lang="en-US" i="1" dirty="0" smtClean="0"/>
              <a:t>C</a:t>
            </a:r>
            <a:r>
              <a:rPr lang="en-US" i="1" baseline="-25000" dirty="0" smtClean="0"/>
              <a:t>u</a:t>
            </a:r>
            <a:r>
              <a:rPr lang="en-US" dirty="0" smtClean="0"/>
              <a:t> &gt; 6 for sands.</a:t>
            </a:r>
          </a:p>
          <a:p>
            <a:pPr lvl="1"/>
            <a:endParaRPr lang="en-US" dirty="0" smtClean="0"/>
          </a:p>
          <a:p>
            <a:pPr lvl="1"/>
            <a:r>
              <a:rPr lang="en-US" dirty="0" smtClean="0"/>
              <a:t>Note that these coefficients are to be used </a:t>
            </a:r>
            <a:r>
              <a:rPr lang="en-US" dirty="0" smtClean="0">
                <a:solidFill>
                  <a:schemeClr val="accent2">
                    <a:lumMod val="75000"/>
                  </a:schemeClr>
                </a:solidFill>
              </a:rPr>
              <a:t>only as guides </a:t>
            </a:r>
            <a:r>
              <a:rPr lang="en-US" dirty="0" smtClean="0"/>
              <a:t>as they do not yield correct results for all soil types.</a:t>
            </a:r>
          </a:p>
          <a:p>
            <a:endParaRPr lang="en-US" dirty="0" smtClean="0"/>
          </a:p>
          <a:p>
            <a:pPr lvl="1"/>
            <a:endParaRPr lang="en-US" dirty="0" smtClean="0"/>
          </a:p>
          <a:p>
            <a:endParaRPr lang="en-US" dirty="0" smtClean="0"/>
          </a:p>
          <a:p>
            <a:endParaRPr lang="en-US" dirty="0" smtClean="0"/>
          </a:p>
          <a:p>
            <a:endParaRPr lang="en-US" dirty="0" smtClean="0"/>
          </a:p>
          <a:p>
            <a:endParaRPr lang="en-US" dirty="0" smtClean="0">
              <a:latin typeface="Times New Roman" pitchFamily="18" charset="0"/>
            </a:endParaRPr>
          </a:p>
          <a:p>
            <a:endParaRPr lang="en-AU" dirty="0"/>
          </a:p>
        </p:txBody>
      </p:sp>
      <p:graphicFrame>
        <p:nvGraphicFramePr>
          <p:cNvPr id="4100" name="Object 4"/>
          <p:cNvGraphicFramePr>
            <a:graphicFrameLocks noChangeAspect="1"/>
          </p:cNvGraphicFramePr>
          <p:nvPr/>
        </p:nvGraphicFramePr>
        <p:xfrm>
          <a:off x="3635896" y="1628800"/>
          <a:ext cx="1684338" cy="942975"/>
        </p:xfrm>
        <a:graphic>
          <a:graphicData uri="http://schemas.openxmlformats.org/presentationml/2006/ole">
            <p:oleObj spid="_x0000_s51216" name="Equation" r:id="rId5" imgW="838292" imgH="469885" progId="Equation.DSMT4">
              <p:embed/>
            </p:oleObj>
          </a:graphicData>
        </a:graphic>
      </p:graphicFrame>
    </p:spTree>
    <p:custDataLst>
      <p:tags r:id="rId2"/>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7" cstate="print"/>
          <a:srcRect/>
          <a:stretch>
            <a:fillRect/>
          </a:stretch>
        </a:blipFill>
        <a:effectLst/>
      </p:bgPr>
    </p:bg>
    <p:spTree>
      <p:nvGrpSpPr>
        <p:cNvPr id="1" name=""/>
        <p:cNvGrpSpPr/>
        <p:nvPr/>
      </p:nvGrpSpPr>
      <p:grpSpPr>
        <a:xfrm>
          <a:off x="0" y="0"/>
          <a:ext cx="0" cy="0"/>
          <a:chOff x="0" y="0"/>
          <a:chExt cx="0" cy="0"/>
        </a:xfrm>
      </p:grpSpPr>
      <p:sp>
        <p:nvSpPr>
          <p:cNvPr id="8" name="Title 7" hidden="1"/>
          <p:cNvSpPr>
            <a:spLocks noGrp="1"/>
          </p:cNvSpPr>
          <p:nvPr>
            <p:ph type="title"/>
          </p:nvPr>
        </p:nvSpPr>
        <p:spPr/>
        <p:txBody>
          <a:bodyPr/>
          <a:lstStyle/>
          <a:p>
            <a:r>
              <a:rPr lang="en-AU" smtClean="0"/>
              <a:t>Quiz2</a:t>
            </a:r>
            <a:endParaRPr lang="en-AU"/>
          </a:p>
        </p:txBody>
      </p:sp>
      <p:pic>
        <p:nvPicPr>
          <p:cNvPr id="14" name="Picture 13" descr="~t135812.emf"/>
          <p:cNvPicPr>
            <a:picLocks/>
          </p:cNvPicPr>
          <p:nvPr>
            <p:custDataLst>
              <p:tags r:id="rId2"/>
            </p:custDataLst>
          </p:nvPr>
        </p:nvPicPr>
        <p:blipFill>
          <a:blip r:embed="rId8" cstate="print"/>
          <a:stretch>
            <a:fillRect/>
          </a:stretch>
        </p:blipFill>
        <p:spPr>
          <a:xfrm>
            <a:off x="660400" y="2362200"/>
            <a:ext cx="5740400" cy="3085088"/>
          </a:xfrm>
          <a:prstGeom prst="rect">
            <a:avLst/>
          </a:prstGeom>
        </p:spPr>
      </p:pic>
      <p:pic>
        <p:nvPicPr>
          <p:cNvPr id="15" name="Picture 14" descr="qmb.png"/>
          <p:cNvPicPr>
            <a:picLocks/>
          </p:cNvPicPr>
          <p:nvPr>
            <p:custDataLst>
              <p:tags r:id="rId3"/>
            </p:custDataLst>
          </p:nvPr>
        </p:nvPicPr>
        <p:blipFill>
          <a:blip r:embed="rId9" cstate="print"/>
          <a:stretch>
            <a:fillRect/>
          </a:stretch>
        </p:blipFill>
        <p:spPr>
          <a:xfrm>
            <a:off x="762000" y="5588000"/>
            <a:ext cx="2560320" cy="614476"/>
          </a:xfrm>
          <a:prstGeom prst="rect">
            <a:avLst/>
          </a:prstGeom>
          <a:noFill/>
          <a:ln>
            <a:noFill/>
          </a:ln>
        </p:spPr>
        <p:style>
          <a:lnRef idx="2">
            <a:schemeClr val="accent1"/>
          </a:lnRef>
          <a:fillRef idx="1">
            <a:schemeClr val="lt1"/>
          </a:fillRef>
          <a:effectRef idx="0">
            <a:schemeClr val="accent1"/>
          </a:effectRef>
          <a:fontRef idx="minor">
            <a:schemeClr val="dk1"/>
          </a:fontRef>
        </p:style>
      </p:pic>
      <p:pic>
        <p:nvPicPr>
          <p:cNvPr id="19" name="Picture 18" descr="enga.png"/>
          <p:cNvPicPr>
            <a:picLocks/>
          </p:cNvPicPr>
          <p:nvPr>
            <p:custDataLst>
              <p:tags r:id="rId4"/>
            </p:custDataLst>
          </p:nvPr>
        </p:nvPicPr>
        <p:blipFill>
          <a:blip r:embed="rId10" cstate="print"/>
          <a:stretch>
            <a:fillRect/>
          </a:stretch>
        </p:blipFill>
        <p:spPr>
          <a:xfrm>
            <a:off x="3550920" y="5588000"/>
            <a:ext cx="2560320" cy="614476"/>
          </a:xfrm>
          <a:prstGeom prst="rect">
            <a:avLst/>
          </a:prstGeom>
          <a:noFill/>
          <a:ln>
            <a:noFill/>
          </a:ln>
        </p:spPr>
        <p:style>
          <a:lnRef idx="2">
            <a:schemeClr val="accent1"/>
          </a:lnRef>
          <a:fillRef idx="1">
            <a:schemeClr val="lt1"/>
          </a:fillRef>
          <a:effectRef idx="0">
            <a:schemeClr val="accent1"/>
          </a:effectRef>
          <a:fontRef idx="minor">
            <a:schemeClr val="dk1"/>
          </a:fontRef>
        </p:style>
      </p:pic>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531352" cy="990600"/>
          </a:xfrm>
        </p:spPr>
        <p:txBody>
          <a:bodyPr>
            <a:normAutofit/>
          </a:bodyPr>
          <a:lstStyle/>
          <a:p>
            <a:r>
              <a:rPr lang="en-AU" dirty="0" smtClean="0"/>
              <a:t>Soil Description and USCS Classification</a:t>
            </a:r>
            <a:endParaRPr lang="en-AU" dirty="0"/>
          </a:p>
        </p:txBody>
      </p:sp>
      <p:sp>
        <p:nvSpPr>
          <p:cNvPr id="3" name="Content Placeholder 2"/>
          <p:cNvSpPr>
            <a:spLocks noGrp="1"/>
          </p:cNvSpPr>
          <p:nvPr>
            <p:ph sz="quarter" idx="1"/>
          </p:nvPr>
        </p:nvSpPr>
        <p:spPr>
          <a:xfrm>
            <a:off x="612648" y="1916832"/>
            <a:ext cx="4751440" cy="4176464"/>
          </a:xfrm>
        </p:spPr>
        <p:txBody>
          <a:bodyPr>
            <a:normAutofit/>
          </a:bodyPr>
          <a:lstStyle/>
          <a:p>
            <a:r>
              <a:rPr lang="en-AU" dirty="0" smtClean="0"/>
              <a:t>Full description and USCS classification:</a:t>
            </a:r>
          </a:p>
          <a:p>
            <a:pPr lvl="1"/>
            <a:endParaRPr lang="en-AU" dirty="0" smtClean="0"/>
          </a:p>
          <a:p>
            <a:pPr lvl="1"/>
            <a:endParaRPr lang="en-AU" dirty="0" smtClean="0"/>
          </a:p>
          <a:p>
            <a:pPr lvl="1"/>
            <a:r>
              <a:rPr lang="en-AU" dirty="0" smtClean="0"/>
              <a:t>Example:</a:t>
            </a:r>
          </a:p>
        </p:txBody>
      </p:sp>
      <p:pic>
        <p:nvPicPr>
          <p:cNvPr id="107522" name="Picture 2"/>
          <p:cNvPicPr>
            <a:picLocks noChangeAspect="1" noChangeArrowheads="1"/>
          </p:cNvPicPr>
          <p:nvPr>
            <p:custDataLst>
              <p:tags r:id="rId2"/>
            </p:custDataLst>
          </p:nvPr>
        </p:nvPicPr>
        <p:blipFill>
          <a:blip r:embed="rId5" cstate="print">
            <a:clrChange>
              <a:clrFrom>
                <a:srgbClr val="EEEFF0"/>
              </a:clrFrom>
              <a:clrTo>
                <a:srgbClr val="EEEFF0">
                  <a:alpha val="0"/>
                </a:srgbClr>
              </a:clrTo>
            </a:clrChange>
            <a:lum contrast="12000"/>
          </a:blip>
          <a:srcRect l="10190" r="8286"/>
          <a:stretch>
            <a:fillRect/>
          </a:stretch>
        </p:blipFill>
        <p:spPr bwMode="auto">
          <a:xfrm>
            <a:off x="5004048" y="1520471"/>
            <a:ext cx="3888432" cy="3636721"/>
          </a:xfrm>
          <a:prstGeom prst="rect">
            <a:avLst/>
          </a:prstGeom>
          <a:noFill/>
          <a:ln w="9525">
            <a:noFill/>
            <a:miter lim="800000"/>
            <a:headEnd/>
            <a:tailEnd/>
          </a:ln>
        </p:spPr>
      </p:pic>
      <p:sp>
        <p:nvSpPr>
          <p:cNvPr id="11" name="PPTShape_0"/>
          <p:cNvSpPr txBox="1">
            <a:spLocks/>
          </p:cNvSpPr>
          <p:nvPr/>
        </p:nvSpPr>
        <p:spPr>
          <a:xfrm>
            <a:off x="621032" y="5013176"/>
            <a:ext cx="7839400" cy="1728192"/>
          </a:xfrm>
          <a:prstGeom prst="rect">
            <a:avLst/>
          </a:prstGeom>
        </p:spPr>
        <p:txBody>
          <a:bodyPr vert="horz">
            <a:normAutofit/>
          </a:bodyPr>
          <a:lstStyle/>
          <a:p>
            <a:pPr marR="0" lvl="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AU" sz="2600" b="0" i="0" u="none" strike="noStrike" kern="1200" cap="none" spc="0" normalizeH="0" baseline="0" noProof="0" dirty="0" smtClean="0">
                <a:ln>
                  <a:noFill/>
                </a:ln>
                <a:solidFill>
                  <a:schemeClr val="accent2"/>
                </a:solidFill>
                <a:effectLst/>
                <a:uLnTx/>
                <a:uFillTx/>
                <a:latin typeface="Georgia" pitchFamily="18" charset="0"/>
                <a:ea typeface="+mn-ea"/>
                <a:cs typeface="+mn-cs"/>
              </a:rPr>
              <a:t>SW</a:t>
            </a:r>
            <a:r>
              <a:rPr kumimoji="0" lang="en-AU" sz="2600" b="0" i="0" u="none" strike="noStrike" kern="1200" cap="none" spc="0" normalizeH="0" baseline="0" noProof="0" dirty="0" smtClean="0">
                <a:ln>
                  <a:noFill/>
                </a:ln>
                <a:solidFill>
                  <a:schemeClr val="tx1"/>
                </a:solidFill>
                <a:effectLst/>
                <a:uLnTx/>
                <a:uFillTx/>
                <a:latin typeface="Georgia" pitchFamily="18" charset="0"/>
                <a:ea typeface="+mn-ea"/>
                <a:cs typeface="+mn-cs"/>
              </a:rPr>
              <a:t>. Well-graded Gravelly SAND with a trace of fines, coarse to fine sand, </a:t>
            </a:r>
            <a:r>
              <a:rPr kumimoji="0" lang="en-AU" sz="2600" b="0" i="0" u="none" strike="noStrike" kern="1200" cap="none" spc="0" normalizeH="0" baseline="0" noProof="0" dirty="0" err="1" smtClean="0">
                <a:ln>
                  <a:noFill/>
                </a:ln>
                <a:solidFill>
                  <a:schemeClr val="tx1"/>
                </a:solidFill>
                <a:effectLst/>
                <a:uLnTx/>
                <a:uFillTx/>
                <a:latin typeface="Georgia" pitchFamily="18" charset="0"/>
                <a:ea typeface="+mn-ea"/>
                <a:cs typeface="+mn-cs"/>
              </a:rPr>
              <a:t>subrounded</a:t>
            </a:r>
            <a:r>
              <a:rPr kumimoji="0" lang="en-AU" sz="2600" b="0" i="0" u="none" strike="noStrike" kern="1200" cap="none" spc="0" normalizeH="0" baseline="0" noProof="0" dirty="0" smtClean="0">
                <a:ln>
                  <a:noFill/>
                </a:ln>
                <a:solidFill>
                  <a:schemeClr val="tx1"/>
                </a:solidFill>
                <a:effectLst/>
                <a:uLnTx/>
                <a:uFillTx/>
                <a:latin typeface="Georgia" pitchFamily="18" charset="0"/>
                <a:ea typeface="+mn-ea"/>
                <a:cs typeface="+mn-cs"/>
              </a:rPr>
              <a:t> to angular; pale brown; about 35% hard angular gravel particles, 14 mm maximum size. </a:t>
            </a:r>
            <a:endParaRPr kumimoji="0" lang="en-AU" sz="2600" b="0" i="0" u="none" strike="sngStrike" kern="1200" cap="none" spc="0" normalizeH="0" baseline="0" noProof="0" dirty="0">
              <a:ln>
                <a:noFill/>
              </a:ln>
              <a:solidFill>
                <a:schemeClr val="accent1"/>
              </a:solidFill>
              <a:effectLst/>
              <a:uLnTx/>
              <a:uFillTx/>
              <a:latin typeface="Georgia" pitchFamily="18" charset="0"/>
              <a:ea typeface="+mn-ea"/>
              <a:cs typeface="+mn-cs"/>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effectLst/>
              </a:rPr>
              <a:t>Learning Objectives</a:t>
            </a:r>
            <a:endParaRPr lang="en-AU" dirty="0">
              <a:effectLst/>
            </a:endParaRPr>
          </a:p>
        </p:txBody>
      </p:sp>
      <p:sp>
        <p:nvSpPr>
          <p:cNvPr id="3" name="Content Placeholder 2"/>
          <p:cNvSpPr>
            <a:spLocks noGrp="1"/>
          </p:cNvSpPr>
          <p:nvPr>
            <p:ph sz="quarter" idx="1"/>
          </p:nvPr>
        </p:nvSpPr>
        <p:spPr>
          <a:xfrm>
            <a:off x="612648" y="1600200"/>
            <a:ext cx="8153400" cy="4925144"/>
          </a:xfrm>
        </p:spPr>
        <p:txBody>
          <a:bodyPr>
            <a:normAutofit/>
          </a:bodyPr>
          <a:lstStyle/>
          <a:p>
            <a:r>
              <a:rPr lang="en-AU" dirty="0" smtClean="0"/>
              <a:t>At the completion of the laboratory class, you will be able to:</a:t>
            </a:r>
          </a:p>
          <a:p>
            <a:pPr lvl="1"/>
            <a:r>
              <a:rPr lang="en-AU" dirty="0" smtClean="0">
                <a:solidFill>
                  <a:schemeClr val="accent2"/>
                </a:solidFill>
              </a:rPr>
              <a:t>State</a:t>
            </a:r>
            <a:r>
              <a:rPr lang="en-AU" dirty="0" smtClean="0"/>
              <a:t> the objective of undertaking sieve analysis;</a:t>
            </a:r>
          </a:p>
          <a:p>
            <a:pPr lvl="1"/>
            <a:r>
              <a:rPr lang="en-AU" dirty="0" smtClean="0">
                <a:solidFill>
                  <a:schemeClr val="accent2"/>
                </a:solidFill>
              </a:rPr>
              <a:t>Describe</a:t>
            </a:r>
            <a:r>
              <a:rPr lang="en-AU" dirty="0" smtClean="0"/>
              <a:t> the laboratory procedures;</a:t>
            </a:r>
          </a:p>
          <a:p>
            <a:pPr lvl="1"/>
            <a:r>
              <a:rPr lang="en-AU" dirty="0" smtClean="0">
                <a:solidFill>
                  <a:schemeClr val="accent2"/>
                </a:solidFill>
              </a:rPr>
              <a:t>Identify</a:t>
            </a:r>
            <a:r>
              <a:rPr lang="en-AU" dirty="0" smtClean="0">
                <a:solidFill>
                  <a:srgbClr val="FF0000"/>
                </a:solidFill>
              </a:rPr>
              <a:t> </a:t>
            </a:r>
            <a:r>
              <a:rPr lang="en-AU" dirty="0" smtClean="0"/>
              <a:t>the key differences between fine-grained and coarse-grained soils;</a:t>
            </a:r>
          </a:p>
          <a:p>
            <a:pPr lvl="1"/>
            <a:r>
              <a:rPr lang="en-AU" dirty="0" smtClean="0">
                <a:solidFill>
                  <a:schemeClr val="accent2"/>
                </a:solidFill>
              </a:rPr>
              <a:t>Select</a:t>
            </a:r>
            <a:r>
              <a:rPr lang="en-AU" dirty="0" smtClean="0"/>
              <a:t> suitable testing for fine- and coarse-grained soil; and</a:t>
            </a:r>
          </a:p>
          <a:p>
            <a:pPr lvl="1"/>
            <a:r>
              <a:rPr lang="en-AU" dirty="0" smtClean="0">
                <a:solidFill>
                  <a:schemeClr val="accent2"/>
                </a:solidFill>
              </a:rPr>
              <a:t>Calculate </a:t>
            </a:r>
            <a:r>
              <a:rPr lang="en-AU" dirty="0" smtClean="0"/>
              <a:t>and </a:t>
            </a:r>
            <a:r>
              <a:rPr lang="en-AU" dirty="0" smtClean="0">
                <a:solidFill>
                  <a:schemeClr val="accent2"/>
                </a:solidFill>
              </a:rPr>
              <a:t>interpret</a:t>
            </a:r>
            <a:r>
              <a:rPr lang="en-AU" dirty="0" smtClean="0"/>
              <a:t> the grading curve - percentage passing (and percentage retained) versus particle diameter.</a:t>
            </a:r>
          </a:p>
          <a:p>
            <a:pPr lvl="1"/>
            <a:endParaRPr lang="en-AU" dirty="0" smtClean="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Report</a:t>
            </a:r>
            <a:endParaRPr lang="en-AU" dirty="0"/>
          </a:p>
        </p:txBody>
      </p:sp>
      <p:sp>
        <p:nvSpPr>
          <p:cNvPr id="3" name="Content Placeholder 2"/>
          <p:cNvSpPr>
            <a:spLocks noGrp="1"/>
          </p:cNvSpPr>
          <p:nvPr>
            <p:ph sz="quarter" idx="1"/>
          </p:nvPr>
        </p:nvSpPr>
        <p:spPr/>
        <p:txBody>
          <a:bodyPr/>
          <a:lstStyle/>
          <a:p>
            <a:r>
              <a:rPr lang="en-US" dirty="0" smtClean="0"/>
              <a:t>Your practical report should include the following:</a:t>
            </a:r>
          </a:p>
          <a:p>
            <a:pPr lvl="1"/>
            <a:r>
              <a:rPr lang="en-AU" dirty="0" smtClean="0"/>
              <a:t>For the coarse-grained soil:</a:t>
            </a:r>
          </a:p>
          <a:p>
            <a:pPr lvl="2"/>
            <a:r>
              <a:rPr lang="en-US" dirty="0" smtClean="0">
                <a:solidFill>
                  <a:schemeClr val="accent2"/>
                </a:solidFill>
              </a:rPr>
              <a:t>A grain size distribution chart</a:t>
            </a:r>
            <a:r>
              <a:rPr lang="en-US" dirty="0" smtClean="0"/>
              <a:t> and associated calculations;</a:t>
            </a:r>
          </a:p>
          <a:p>
            <a:pPr lvl="2"/>
            <a:r>
              <a:rPr lang="en-US" dirty="0" smtClean="0"/>
              <a:t>Calculation of the </a:t>
            </a:r>
            <a:r>
              <a:rPr lang="en-US" dirty="0" smtClean="0">
                <a:solidFill>
                  <a:schemeClr val="accent2"/>
                </a:solidFill>
              </a:rPr>
              <a:t>coefficients of uniformity and curvature</a:t>
            </a:r>
            <a:r>
              <a:rPr lang="en-US" dirty="0" smtClean="0"/>
              <a:t>; and</a:t>
            </a:r>
          </a:p>
          <a:p>
            <a:pPr lvl="2"/>
            <a:r>
              <a:rPr lang="en-AU" dirty="0" smtClean="0">
                <a:solidFill>
                  <a:schemeClr val="accent2"/>
                </a:solidFill>
              </a:rPr>
              <a:t>A soil description </a:t>
            </a:r>
            <a:r>
              <a:rPr lang="en-AU" dirty="0" smtClean="0"/>
              <a:t>and </a:t>
            </a:r>
            <a:r>
              <a:rPr lang="en-AU" dirty="0" smtClean="0">
                <a:solidFill>
                  <a:schemeClr val="accent2"/>
                </a:solidFill>
              </a:rPr>
              <a:t>USCS classification</a:t>
            </a:r>
            <a:r>
              <a:rPr lang="en-AU" dirty="0" smtClean="0"/>
              <a:t>.</a:t>
            </a:r>
          </a:p>
          <a:p>
            <a:pPr lvl="2"/>
            <a:r>
              <a:rPr lang="en-US" dirty="0" smtClean="0">
                <a:solidFill>
                  <a:schemeClr val="accent2"/>
                </a:solidFill>
              </a:rPr>
              <a:t>Discuss</a:t>
            </a:r>
            <a:r>
              <a:rPr lang="en-US" dirty="0" smtClean="0"/>
              <a:t> the performance of the soils </a:t>
            </a:r>
            <a:r>
              <a:rPr lang="en-US" dirty="0" smtClean="0">
                <a:solidFill>
                  <a:schemeClr val="accent2"/>
                </a:solidFill>
              </a:rPr>
              <a:t>for engineering purposes</a:t>
            </a:r>
            <a:r>
              <a:rPr lang="en-US" dirty="0" smtClean="0"/>
              <a:t> on the basis of your </a:t>
            </a:r>
            <a:r>
              <a:rPr lang="en-AU" dirty="0" smtClean="0"/>
              <a:t>results.</a:t>
            </a:r>
            <a:endParaRPr lang="en-AU"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Soil as a 3 Phase System</a:t>
            </a:r>
            <a:endParaRPr lang="en-US" dirty="0"/>
          </a:p>
        </p:txBody>
      </p:sp>
      <p:pic>
        <p:nvPicPr>
          <p:cNvPr id="73730" name="Picture 2"/>
          <p:cNvPicPr>
            <a:picLocks noChangeAspect="1" noChangeArrowheads="1"/>
          </p:cNvPicPr>
          <p:nvPr>
            <p:custDataLst>
              <p:tags r:id="rId2"/>
            </p:custDataLst>
          </p:nvPr>
        </p:nvPicPr>
        <p:blipFill>
          <a:blip r:embed="rId5" cstate="print">
            <a:lum bright="15000" contrast="48000"/>
          </a:blip>
          <a:srcRect l="3887" t="2031" r="6229"/>
          <a:stretch>
            <a:fillRect/>
          </a:stretch>
        </p:blipFill>
        <p:spPr bwMode="auto">
          <a:xfrm>
            <a:off x="5148064" y="2605007"/>
            <a:ext cx="3897329" cy="4064353"/>
          </a:xfrm>
          <a:prstGeom prst="rect">
            <a:avLst/>
          </a:prstGeom>
          <a:noFill/>
          <a:ln w="9525">
            <a:noFill/>
            <a:miter lim="800000"/>
            <a:headEnd/>
            <a:tailEnd/>
          </a:ln>
        </p:spPr>
      </p:pic>
      <p:sp>
        <p:nvSpPr>
          <p:cNvPr id="3" name="Content Placeholder 2"/>
          <p:cNvSpPr>
            <a:spLocks noGrp="1"/>
          </p:cNvSpPr>
          <p:nvPr>
            <p:ph sz="quarter" idx="1"/>
          </p:nvPr>
        </p:nvSpPr>
        <p:spPr>
          <a:xfrm>
            <a:off x="612648" y="1600200"/>
            <a:ext cx="8153400" cy="5069160"/>
          </a:xfrm>
        </p:spPr>
        <p:txBody>
          <a:bodyPr>
            <a:normAutofit/>
          </a:bodyPr>
          <a:lstStyle/>
          <a:p>
            <a:r>
              <a:rPr lang="en-US" dirty="0" smtClean="0"/>
              <a:t>A soil mass is generally a 3 phase system that consists of </a:t>
            </a:r>
            <a:r>
              <a:rPr lang="en-US" dirty="0" smtClean="0">
                <a:solidFill>
                  <a:schemeClr val="accent2"/>
                </a:solidFill>
              </a:rPr>
              <a:t>solid</a:t>
            </a:r>
            <a:r>
              <a:rPr lang="en-US" dirty="0" smtClean="0"/>
              <a:t> particles, </a:t>
            </a:r>
            <a:r>
              <a:rPr lang="en-US" dirty="0" smtClean="0">
                <a:solidFill>
                  <a:schemeClr val="accent2"/>
                </a:solidFill>
              </a:rPr>
              <a:t>liquid</a:t>
            </a:r>
            <a:r>
              <a:rPr lang="en-US" dirty="0" smtClean="0">
                <a:solidFill>
                  <a:srgbClr val="FF0000"/>
                </a:solidFill>
              </a:rPr>
              <a:t> </a:t>
            </a:r>
            <a:r>
              <a:rPr lang="en-US" dirty="0" smtClean="0"/>
              <a:t>(e.g. water) and </a:t>
            </a:r>
            <a:r>
              <a:rPr lang="en-US" dirty="0" smtClean="0">
                <a:solidFill>
                  <a:schemeClr val="accent2"/>
                </a:solidFill>
              </a:rPr>
              <a:t>gas</a:t>
            </a:r>
            <a:r>
              <a:rPr lang="en-US" dirty="0" smtClean="0"/>
              <a:t> (e.g. air).</a:t>
            </a:r>
          </a:p>
          <a:p>
            <a:endParaRPr lang="en-US" dirty="0" smtClean="0"/>
          </a:p>
          <a:p>
            <a:r>
              <a:rPr lang="en-US" dirty="0" smtClean="0"/>
              <a:t>The solid phase is composed </a:t>
            </a:r>
          </a:p>
          <a:p>
            <a:pPr>
              <a:buNone/>
            </a:pPr>
            <a:r>
              <a:rPr lang="en-US" dirty="0" smtClean="0">
                <a:solidFill>
                  <a:srgbClr val="FF00FF"/>
                </a:solidFill>
              </a:rPr>
              <a:t>	</a:t>
            </a:r>
            <a:r>
              <a:rPr lang="en-US" dirty="0" smtClean="0"/>
              <a:t>of a collection of mineral and </a:t>
            </a:r>
          </a:p>
          <a:p>
            <a:pPr>
              <a:buNone/>
            </a:pPr>
            <a:r>
              <a:rPr lang="en-US" dirty="0" smtClean="0">
                <a:solidFill>
                  <a:srgbClr val="FF00FF"/>
                </a:solidFill>
              </a:rPr>
              <a:t>	</a:t>
            </a:r>
            <a:r>
              <a:rPr lang="en-US" dirty="0" smtClean="0"/>
              <a:t>rock particles.</a:t>
            </a:r>
            <a:endParaRPr lang="en-US" dirty="0" smtClean="0">
              <a:solidFill>
                <a:schemeClr val="accent2">
                  <a:lumMod val="75000"/>
                </a:schemeClr>
              </a:solidFill>
            </a:endParaRPr>
          </a:p>
          <a:p>
            <a:pPr>
              <a:buNone/>
            </a:pPr>
            <a:endParaRPr lang="en-US" dirty="0" smtClean="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5069160"/>
          </a:xfrm>
        </p:spPr>
        <p:txBody>
          <a:bodyPr>
            <a:normAutofit/>
          </a:bodyPr>
          <a:lstStyle/>
          <a:p>
            <a:r>
              <a:rPr lang="en-US" dirty="0" smtClean="0"/>
              <a:t>The size, shape and relative density of these solid particles, as well as the range and the distribution of those sizes can affect the </a:t>
            </a:r>
            <a:r>
              <a:rPr lang="en-AU" dirty="0" smtClean="0"/>
              <a:t>behaviour</a:t>
            </a:r>
            <a:r>
              <a:rPr lang="en-US" dirty="0" smtClean="0"/>
              <a:t> and texture of soil.</a:t>
            </a:r>
          </a:p>
          <a:p>
            <a:endParaRPr lang="en-US" dirty="0" smtClean="0"/>
          </a:p>
          <a:p>
            <a:r>
              <a:rPr lang="en-US" dirty="0" smtClean="0"/>
              <a:t>Soils are subdivided into </a:t>
            </a:r>
          </a:p>
          <a:p>
            <a:pPr>
              <a:buNone/>
            </a:pPr>
            <a:r>
              <a:rPr lang="en-US" dirty="0" smtClean="0"/>
              <a:t>    three major categories:</a:t>
            </a:r>
          </a:p>
          <a:p>
            <a:pPr lvl="1"/>
            <a:r>
              <a:rPr lang="en-US" dirty="0" smtClean="0">
                <a:solidFill>
                  <a:schemeClr val="accent2">
                    <a:lumMod val="75000"/>
                  </a:schemeClr>
                </a:solidFill>
              </a:rPr>
              <a:t>Coarse-grained soils;</a:t>
            </a:r>
          </a:p>
          <a:p>
            <a:pPr lvl="1"/>
            <a:r>
              <a:rPr lang="en-US" dirty="0" smtClean="0">
                <a:solidFill>
                  <a:schemeClr val="accent2">
                    <a:lumMod val="75000"/>
                  </a:schemeClr>
                </a:solidFill>
              </a:rPr>
              <a:t>Fine-grained soils;</a:t>
            </a:r>
            <a:r>
              <a:rPr lang="en-US" dirty="0" smtClean="0"/>
              <a:t> and</a:t>
            </a:r>
          </a:p>
          <a:p>
            <a:pPr lvl="1"/>
            <a:r>
              <a:rPr lang="en-US" dirty="0" smtClean="0">
                <a:solidFill>
                  <a:schemeClr val="accent2">
                    <a:lumMod val="75000"/>
                  </a:schemeClr>
                </a:solidFill>
              </a:rPr>
              <a:t>Peat.</a:t>
            </a:r>
          </a:p>
          <a:p>
            <a:pPr>
              <a:buNone/>
            </a:pPr>
            <a:endParaRPr lang="en-US" dirty="0" smtClean="0"/>
          </a:p>
        </p:txBody>
      </p:sp>
      <p:pic>
        <p:nvPicPr>
          <p:cNvPr id="71682" name="Picture 2" descr="http://soa.utexas.edu/matlab/search/images/product/Coarse_Peat_Moss.JPG"/>
          <p:cNvPicPr>
            <a:picLocks noChangeAspect="1" noChangeArrowheads="1"/>
          </p:cNvPicPr>
          <p:nvPr>
            <p:custDataLst>
              <p:tags r:id="rId2"/>
            </p:custDataLst>
          </p:nvPr>
        </p:nvPicPr>
        <p:blipFill>
          <a:blip r:embed="rId7" cstate="print">
            <a:lum bright="10000" contrast="20000"/>
          </a:blip>
          <a:srcRect l="6843" t="5062" r="17810" b="4313"/>
          <a:stretch>
            <a:fillRect/>
          </a:stretch>
        </p:blipFill>
        <p:spPr bwMode="auto">
          <a:xfrm flipV="1">
            <a:off x="5729094" y="4797152"/>
            <a:ext cx="2155274" cy="2016224"/>
          </a:xfrm>
          <a:prstGeom prst="rect">
            <a:avLst/>
          </a:prstGeom>
          <a:noFill/>
        </p:spPr>
      </p:pic>
      <p:pic>
        <p:nvPicPr>
          <p:cNvPr id="71684" name="Picture 4" descr="http://www.aquaessentials.co.uk/bmz_cache/3/36fa3ca82d830f115fbe7936fe5a3dfb.image.500x500.jpg"/>
          <p:cNvPicPr>
            <a:picLocks noChangeAspect="1" noChangeArrowheads="1"/>
          </p:cNvPicPr>
          <p:nvPr>
            <p:custDataLst>
              <p:tags r:id="rId3"/>
            </p:custDataLst>
          </p:nvPr>
        </p:nvPicPr>
        <p:blipFill>
          <a:blip r:embed="rId8" cstate="print">
            <a:lum contrast="30000"/>
          </a:blip>
          <a:srcRect l="12935" t="16944" r="16095" b="16268"/>
          <a:stretch>
            <a:fillRect/>
          </a:stretch>
        </p:blipFill>
        <p:spPr bwMode="auto">
          <a:xfrm>
            <a:off x="4644008" y="2924944"/>
            <a:ext cx="2065936" cy="1944216"/>
          </a:xfrm>
          <a:prstGeom prst="rect">
            <a:avLst/>
          </a:prstGeom>
          <a:noFill/>
        </p:spPr>
      </p:pic>
      <p:sp>
        <p:nvSpPr>
          <p:cNvPr id="2" name="Title 1"/>
          <p:cNvSpPr>
            <a:spLocks noGrp="1"/>
          </p:cNvSpPr>
          <p:nvPr>
            <p:ph type="title"/>
          </p:nvPr>
        </p:nvSpPr>
        <p:spPr/>
        <p:txBody>
          <a:bodyPr>
            <a:normAutofit/>
          </a:bodyPr>
          <a:lstStyle/>
          <a:p>
            <a:r>
              <a:rPr lang="en-US" dirty="0" smtClean="0"/>
              <a:t>Introduction</a:t>
            </a:r>
            <a:endParaRPr lang="en-US" dirty="0"/>
          </a:p>
        </p:txBody>
      </p:sp>
      <p:pic>
        <p:nvPicPr>
          <p:cNvPr id="71686" name="Picture 6" descr="http://media3.onsugar.com/files/2013/04/16/1/2844/28443503/9aae2048a335f134_shutterstock_71284462.preview/i/Benefits-Eating-Clay.jpg"/>
          <p:cNvPicPr>
            <a:picLocks noChangeAspect="1" noChangeArrowheads="1"/>
          </p:cNvPicPr>
          <p:nvPr>
            <p:custDataLst>
              <p:tags r:id="rId4"/>
            </p:custDataLst>
          </p:nvPr>
        </p:nvPicPr>
        <p:blipFill>
          <a:blip r:embed="rId9" cstate="print"/>
          <a:srcRect l="9677" t="10885" r="9677" b="9295"/>
          <a:stretch>
            <a:fillRect/>
          </a:stretch>
        </p:blipFill>
        <p:spPr bwMode="auto">
          <a:xfrm>
            <a:off x="7020272" y="2959508"/>
            <a:ext cx="2016223" cy="1837644"/>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dirty="0" smtClean="0"/>
              <a:t>Fine- and Coarse-Grained Soils</a:t>
            </a:r>
            <a:endParaRPr lang="en-AU" dirty="0"/>
          </a:p>
        </p:txBody>
      </p:sp>
      <p:pic>
        <p:nvPicPr>
          <p:cNvPr id="69642" name="Picture 10"/>
          <p:cNvPicPr>
            <a:picLocks noChangeAspect="1" noChangeArrowheads="1"/>
          </p:cNvPicPr>
          <p:nvPr>
            <p:custDataLst>
              <p:tags r:id="rId2"/>
            </p:custDataLst>
          </p:nvPr>
        </p:nvPicPr>
        <p:blipFill>
          <a:blip r:embed="rId7" cstate="print">
            <a:lum bright="20000" contrast="40000"/>
          </a:blip>
          <a:srcRect t="2184" b="10446"/>
          <a:stretch>
            <a:fillRect/>
          </a:stretch>
        </p:blipFill>
        <p:spPr bwMode="auto">
          <a:xfrm>
            <a:off x="5508104" y="1556462"/>
            <a:ext cx="3635896" cy="3240690"/>
          </a:xfrm>
          <a:prstGeom prst="rect">
            <a:avLst/>
          </a:prstGeom>
          <a:noFill/>
          <a:ln w="9525">
            <a:noFill/>
            <a:miter lim="800000"/>
            <a:headEnd/>
            <a:tailEnd/>
          </a:ln>
        </p:spPr>
      </p:pic>
      <p:pic>
        <p:nvPicPr>
          <p:cNvPr id="69634" name="Picture 2"/>
          <p:cNvPicPr>
            <a:picLocks noChangeAspect="1" noChangeArrowheads="1"/>
          </p:cNvPicPr>
          <p:nvPr>
            <p:custDataLst>
              <p:tags r:id="rId3"/>
            </p:custDataLst>
          </p:nvPr>
        </p:nvPicPr>
        <p:blipFill>
          <a:blip r:embed="rId8" cstate="print">
            <a:lum bright="10000" contrast="30000"/>
          </a:blip>
          <a:srcRect l="7869" t="13120" r="13462" b="4106"/>
          <a:stretch>
            <a:fillRect/>
          </a:stretch>
        </p:blipFill>
        <p:spPr bwMode="auto">
          <a:xfrm>
            <a:off x="4572000" y="4752528"/>
            <a:ext cx="2520280" cy="1988840"/>
          </a:xfrm>
          <a:prstGeom prst="rect">
            <a:avLst/>
          </a:prstGeom>
          <a:noFill/>
          <a:ln w="9525">
            <a:noFill/>
            <a:miter lim="800000"/>
            <a:headEnd/>
            <a:tailEnd/>
          </a:ln>
        </p:spPr>
      </p:pic>
      <p:pic>
        <p:nvPicPr>
          <p:cNvPr id="69639" name="Picture 7"/>
          <p:cNvPicPr>
            <a:picLocks noChangeAspect="1" noChangeArrowheads="1"/>
          </p:cNvPicPr>
          <p:nvPr>
            <p:custDataLst>
              <p:tags r:id="rId4"/>
            </p:custDataLst>
          </p:nvPr>
        </p:nvPicPr>
        <p:blipFill>
          <a:blip r:embed="rId9" cstate="print">
            <a:lum bright="30000" contrast="40000"/>
          </a:blip>
          <a:srcRect/>
          <a:stretch>
            <a:fillRect/>
          </a:stretch>
        </p:blipFill>
        <p:spPr bwMode="auto">
          <a:xfrm>
            <a:off x="7343800" y="5013176"/>
            <a:ext cx="1722873" cy="1604369"/>
          </a:xfrm>
          <a:prstGeom prst="rect">
            <a:avLst/>
          </a:prstGeom>
          <a:noFill/>
          <a:ln w="9525">
            <a:noFill/>
            <a:miter lim="800000"/>
            <a:headEnd/>
            <a:tailEnd/>
          </a:ln>
        </p:spPr>
      </p:pic>
      <p:sp>
        <p:nvSpPr>
          <p:cNvPr id="13" name="Content Placeholder 1"/>
          <p:cNvSpPr txBox="1">
            <a:spLocks/>
          </p:cNvSpPr>
          <p:nvPr/>
        </p:nvSpPr>
        <p:spPr>
          <a:xfrm>
            <a:off x="539552" y="4077072"/>
            <a:ext cx="4464496" cy="2232248"/>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AU" sz="2600" b="0" i="0" u="none" strike="noStrike" kern="1200" cap="none" spc="0" normalizeH="0" baseline="0" noProof="0" dirty="0" smtClean="0">
                <a:ln>
                  <a:noFill/>
                </a:ln>
                <a:solidFill>
                  <a:schemeClr val="tx1"/>
                </a:solidFill>
                <a:effectLst/>
                <a:uLnTx/>
                <a:uFillTx/>
                <a:latin typeface="Georgia" pitchFamily="18" charset="0"/>
                <a:ea typeface="+mn-ea"/>
                <a:cs typeface="+mn-cs"/>
              </a:rPr>
              <a:t>For </a:t>
            </a:r>
            <a:r>
              <a:rPr kumimoji="0" lang="en-AU" sz="2600" b="0" i="0" u="none" strike="noStrike" kern="1200" cap="none" spc="0" normalizeH="0" baseline="0" noProof="0" dirty="0" smtClean="0">
                <a:ln>
                  <a:noFill/>
                </a:ln>
                <a:solidFill>
                  <a:schemeClr val="accent2">
                    <a:lumMod val="75000"/>
                  </a:schemeClr>
                </a:solidFill>
                <a:effectLst/>
                <a:uLnTx/>
                <a:uFillTx/>
                <a:latin typeface="Georgia" pitchFamily="18" charset="0"/>
                <a:ea typeface="+mn-ea"/>
                <a:cs typeface="+mn-cs"/>
              </a:rPr>
              <a:t>fine-grained soils</a:t>
            </a:r>
            <a:r>
              <a:rPr kumimoji="0" lang="en-AU" sz="2600" b="0" i="0" u="none" strike="noStrike" kern="1200" cap="none" spc="0" normalizeH="0" baseline="0" noProof="0" dirty="0" smtClean="0">
                <a:ln>
                  <a:noFill/>
                </a:ln>
                <a:solidFill>
                  <a:schemeClr val="tx1"/>
                </a:solidFill>
                <a:effectLst/>
                <a:uLnTx/>
                <a:uFillTx/>
                <a:latin typeface="Georgia" pitchFamily="18" charset="0"/>
                <a:ea typeface="+mn-ea"/>
                <a:cs typeface="+mn-cs"/>
              </a:rPr>
              <a:t>, the </a:t>
            </a:r>
            <a:r>
              <a:rPr kumimoji="0" lang="en-AU" sz="2600" b="0" i="0" u="none" strike="noStrike" kern="1200" cap="none" spc="0" normalizeH="0" baseline="0" noProof="0" dirty="0" smtClean="0">
                <a:ln>
                  <a:noFill/>
                </a:ln>
                <a:solidFill>
                  <a:schemeClr val="accent2">
                    <a:lumMod val="75000"/>
                  </a:schemeClr>
                </a:solidFill>
                <a:effectLst/>
                <a:uLnTx/>
                <a:uFillTx/>
                <a:latin typeface="Georgia" pitchFamily="18" charset="0"/>
                <a:ea typeface="+mn-ea"/>
                <a:cs typeface="+mn-cs"/>
              </a:rPr>
              <a:t>presence of water</a:t>
            </a:r>
            <a:r>
              <a:rPr kumimoji="0" lang="en-AU" sz="2600" b="0" i="0" u="none" strike="noStrike" kern="1200" cap="none" spc="0" normalizeH="0" baseline="0" noProof="0" dirty="0" smtClean="0">
                <a:ln>
                  <a:noFill/>
                </a:ln>
                <a:solidFill>
                  <a:schemeClr val="tx1"/>
                </a:solidFill>
                <a:effectLst/>
                <a:uLnTx/>
                <a:uFillTx/>
                <a:latin typeface="Georgia" pitchFamily="18" charset="0"/>
                <a:ea typeface="+mn-ea"/>
                <a:cs typeface="+mn-cs"/>
              </a:rPr>
              <a:t> and the </a:t>
            </a:r>
            <a:r>
              <a:rPr kumimoji="0" lang="en-AU" sz="2600" b="0" i="0" u="none" strike="noStrike" kern="1200" cap="none" spc="0" normalizeH="0" baseline="0" noProof="0" dirty="0" smtClean="0">
                <a:ln>
                  <a:noFill/>
                </a:ln>
                <a:solidFill>
                  <a:schemeClr val="accent2">
                    <a:lumMod val="75000"/>
                  </a:schemeClr>
                </a:solidFill>
                <a:effectLst/>
                <a:uLnTx/>
                <a:uFillTx/>
                <a:latin typeface="Georgia" pitchFamily="18" charset="0"/>
                <a:ea typeface="+mn-ea"/>
                <a:cs typeface="+mn-cs"/>
              </a:rPr>
              <a:t>soil structure </a:t>
            </a:r>
            <a:r>
              <a:rPr kumimoji="0" lang="en-AU" sz="2600" b="0" i="0" u="none" strike="noStrike" kern="1200" cap="none" spc="0" normalizeH="0" baseline="0" noProof="0" dirty="0" smtClean="0">
                <a:ln>
                  <a:noFill/>
                </a:ln>
                <a:solidFill>
                  <a:schemeClr val="tx1"/>
                </a:solidFill>
                <a:effectLst/>
                <a:uLnTx/>
                <a:uFillTx/>
                <a:latin typeface="Georgia" pitchFamily="18" charset="0"/>
                <a:ea typeface="+mn-ea"/>
                <a:cs typeface="+mn-cs"/>
              </a:rPr>
              <a:t>have a greater effect on their behaviour.</a:t>
            </a:r>
            <a:endParaRPr kumimoji="0" lang="en-US" sz="2600" b="0" i="0" u="none" strike="noStrike" kern="1200" cap="none" spc="0" normalizeH="0" baseline="0" noProof="0" dirty="0" smtClean="0">
              <a:ln>
                <a:noFill/>
              </a:ln>
              <a:solidFill>
                <a:schemeClr val="tx1"/>
              </a:solidFill>
              <a:effectLst/>
              <a:uLnTx/>
              <a:uFillTx/>
              <a:latin typeface="Georgia" pitchFamily="18" charset="0"/>
              <a:ea typeface="+mn-ea"/>
              <a:cs typeface="+mn-cs"/>
            </a:endParaRPr>
          </a:p>
        </p:txBody>
      </p:sp>
      <p:sp>
        <p:nvSpPr>
          <p:cNvPr id="2" name="PPTShape_0"/>
          <p:cNvSpPr>
            <a:spLocks noGrp="1"/>
          </p:cNvSpPr>
          <p:nvPr>
            <p:ph sz="quarter" idx="1"/>
          </p:nvPr>
        </p:nvSpPr>
        <p:spPr>
          <a:xfrm>
            <a:off x="540640" y="1556792"/>
            <a:ext cx="5471520" cy="2404864"/>
          </a:xfrm>
        </p:spPr>
        <p:txBody>
          <a:bodyPr>
            <a:normAutofit/>
          </a:bodyPr>
          <a:lstStyle/>
          <a:p>
            <a:r>
              <a:rPr lang="en-US" dirty="0" smtClean="0"/>
              <a:t>The geotechnical characteristics of </a:t>
            </a:r>
            <a:r>
              <a:rPr lang="en-US" dirty="0" smtClean="0">
                <a:solidFill>
                  <a:schemeClr val="accent2">
                    <a:lumMod val="75000"/>
                  </a:schemeClr>
                </a:solidFill>
              </a:rPr>
              <a:t>coarse-grained soils </a:t>
            </a:r>
            <a:r>
              <a:rPr lang="en-US" dirty="0" smtClean="0"/>
              <a:t>are governed the </a:t>
            </a:r>
            <a:r>
              <a:rPr lang="en-US" dirty="0" smtClean="0">
                <a:solidFill>
                  <a:schemeClr val="accent2">
                    <a:lumMod val="75000"/>
                  </a:schemeClr>
                </a:solidFill>
              </a:rPr>
              <a:t>size, shape, distribution and relative density of the </a:t>
            </a:r>
            <a:r>
              <a:rPr lang="en-US" dirty="0" smtClean="0">
                <a:solidFill>
                  <a:schemeClr val="accent2">
                    <a:lumMod val="75000"/>
                  </a:schemeClr>
                </a:solidFill>
              </a:rPr>
              <a:t>solid </a:t>
            </a:r>
            <a:r>
              <a:rPr lang="en-US" dirty="0" smtClean="0">
                <a:solidFill>
                  <a:schemeClr val="accent2">
                    <a:lumMod val="75000"/>
                  </a:schemeClr>
                </a:solidFill>
              </a:rPr>
              <a:t>particles.</a:t>
            </a:r>
          </a:p>
          <a:p>
            <a:pPr>
              <a:buNone/>
            </a:pPr>
            <a:endParaRPr lang="en-US" dirty="0" smtClean="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Characterisation</a:t>
            </a:r>
            <a:endParaRPr lang="en-US" dirty="0"/>
          </a:p>
        </p:txBody>
      </p:sp>
      <p:sp>
        <p:nvSpPr>
          <p:cNvPr id="3" name="Content Placeholder 2"/>
          <p:cNvSpPr>
            <a:spLocks noGrp="1"/>
          </p:cNvSpPr>
          <p:nvPr>
            <p:ph sz="quarter" idx="1"/>
          </p:nvPr>
        </p:nvSpPr>
        <p:spPr>
          <a:xfrm>
            <a:off x="612648" y="1600200"/>
            <a:ext cx="8153400" cy="4853136"/>
          </a:xfrm>
        </p:spPr>
        <p:txBody>
          <a:bodyPr/>
          <a:lstStyle/>
          <a:p>
            <a:r>
              <a:rPr lang="en-US" dirty="0" smtClean="0"/>
              <a:t>In order to </a:t>
            </a:r>
            <a:r>
              <a:rPr lang="en-AU" dirty="0" smtClean="0"/>
              <a:t>characterise</a:t>
            </a:r>
            <a:r>
              <a:rPr lang="en-US" dirty="0" smtClean="0"/>
              <a:t>:</a:t>
            </a:r>
          </a:p>
          <a:p>
            <a:pPr lvl="1"/>
            <a:r>
              <a:rPr lang="en-US" dirty="0" smtClean="0"/>
              <a:t>Coarse-grained soils, such as </a:t>
            </a:r>
            <a:r>
              <a:rPr lang="en-US" dirty="0" smtClean="0">
                <a:solidFill>
                  <a:srgbClr val="FF0000"/>
                </a:solidFill>
              </a:rPr>
              <a:t>gravel</a:t>
            </a:r>
            <a:r>
              <a:rPr lang="en-US" dirty="0" smtClean="0"/>
              <a:t> and </a:t>
            </a:r>
            <a:r>
              <a:rPr lang="en-US" dirty="0" smtClean="0">
                <a:solidFill>
                  <a:srgbClr val="FF0000"/>
                </a:solidFill>
              </a:rPr>
              <a:t>sand</a:t>
            </a:r>
            <a:r>
              <a:rPr lang="en-US" dirty="0" smtClean="0"/>
              <a:t>, </a:t>
            </a:r>
            <a:r>
              <a:rPr lang="en-US" dirty="0" smtClean="0">
                <a:solidFill>
                  <a:schemeClr val="accent2">
                    <a:lumMod val="75000"/>
                  </a:schemeClr>
                </a:solidFill>
              </a:rPr>
              <a:t>sieve analysis</a:t>
            </a:r>
            <a:r>
              <a:rPr lang="en-US" dirty="0" smtClean="0"/>
              <a:t> is used by geotechnical engineers; and</a:t>
            </a:r>
          </a:p>
          <a:p>
            <a:pPr lvl="1"/>
            <a:r>
              <a:rPr lang="en-US" dirty="0" smtClean="0"/>
              <a:t>Fine-grained soils, such as </a:t>
            </a:r>
            <a:r>
              <a:rPr lang="en-US" dirty="0" smtClean="0">
                <a:solidFill>
                  <a:srgbClr val="FF0000"/>
                </a:solidFill>
              </a:rPr>
              <a:t>silt</a:t>
            </a:r>
            <a:r>
              <a:rPr lang="en-US" dirty="0" smtClean="0"/>
              <a:t> and </a:t>
            </a:r>
            <a:r>
              <a:rPr lang="en-US" dirty="0" smtClean="0">
                <a:solidFill>
                  <a:srgbClr val="FF0000"/>
                </a:solidFill>
              </a:rPr>
              <a:t>clay</a:t>
            </a:r>
            <a:r>
              <a:rPr lang="en-US" dirty="0" smtClean="0"/>
              <a:t>, </a:t>
            </a:r>
            <a:r>
              <a:rPr lang="en-US" dirty="0" smtClean="0">
                <a:solidFill>
                  <a:schemeClr val="accent2">
                    <a:lumMod val="75000"/>
                  </a:schemeClr>
                </a:solidFill>
              </a:rPr>
              <a:t>Atterberg limits </a:t>
            </a:r>
            <a:r>
              <a:rPr lang="en-US" dirty="0" smtClean="0"/>
              <a:t>are employed.</a:t>
            </a:r>
            <a:endParaRPr lang="en-US"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Objective</a:t>
            </a:r>
            <a:endParaRPr lang="en-AU" dirty="0"/>
          </a:p>
        </p:txBody>
      </p:sp>
      <p:sp>
        <p:nvSpPr>
          <p:cNvPr id="2" name="Content Placeholder 1"/>
          <p:cNvSpPr>
            <a:spLocks noGrp="1"/>
          </p:cNvSpPr>
          <p:nvPr>
            <p:ph sz="quarter" idx="1"/>
          </p:nvPr>
        </p:nvSpPr>
        <p:spPr>
          <a:xfrm>
            <a:off x="612648" y="1600200"/>
            <a:ext cx="8153400" cy="5257800"/>
          </a:xfrm>
        </p:spPr>
        <p:txBody>
          <a:bodyPr>
            <a:normAutofit/>
          </a:bodyPr>
          <a:lstStyle/>
          <a:p>
            <a:r>
              <a:rPr lang="en-AU" dirty="0" smtClean="0"/>
              <a:t>To determine the grading or grain size distribution:</a:t>
            </a:r>
          </a:p>
          <a:p>
            <a:pPr lvl="1"/>
            <a:r>
              <a:rPr lang="en-AU" dirty="0" smtClean="0"/>
              <a:t>For coarse-grained soils </a:t>
            </a:r>
            <a:r>
              <a:rPr lang="en-AU" dirty="0" smtClean="0">
                <a:solidFill>
                  <a:schemeClr val="accent2">
                    <a:lumMod val="75000"/>
                  </a:schemeClr>
                </a:solidFill>
              </a:rPr>
              <a:t>– Sieve analysis</a:t>
            </a:r>
          </a:p>
          <a:p>
            <a:endParaRPr lang="en-AU" dirty="0" smtClean="0"/>
          </a:p>
          <a:p>
            <a:endParaRPr lang="en-AU" dirty="0" smtClean="0"/>
          </a:p>
          <a:p>
            <a:endParaRPr lang="en-AU" dirty="0" smtClean="0"/>
          </a:p>
          <a:p>
            <a:endParaRPr lang="en-AU" dirty="0" smtClean="0"/>
          </a:p>
          <a:p>
            <a:pPr lvl="1"/>
            <a:endParaRPr lang="en-AU" dirty="0" smtClean="0"/>
          </a:p>
          <a:p>
            <a:pPr lvl="1"/>
            <a:endParaRPr lang="en-AU" dirty="0" smtClean="0"/>
          </a:p>
          <a:p>
            <a:pPr lvl="1"/>
            <a:endParaRPr lang="en-AU" dirty="0" smtClean="0"/>
          </a:p>
          <a:p>
            <a:pPr lvl="1"/>
            <a:endParaRPr lang="en-AU" dirty="0" smtClean="0"/>
          </a:p>
          <a:p>
            <a:pPr lvl="1"/>
            <a:r>
              <a:rPr lang="en-AU" dirty="0" smtClean="0"/>
              <a:t>For fine-grained soil </a:t>
            </a:r>
            <a:r>
              <a:rPr lang="en-AU" dirty="0" smtClean="0">
                <a:solidFill>
                  <a:schemeClr val="accent2">
                    <a:lumMod val="75000"/>
                  </a:schemeClr>
                </a:solidFill>
              </a:rPr>
              <a:t>– Hydrometer</a:t>
            </a:r>
            <a:endParaRPr lang="en-AU" dirty="0">
              <a:solidFill>
                <a:schemeClr val="accent2">
                  <a:lumMod val="75000"/>
                </a:schemeClr>
              </a:solidFill>
            </a:endParaRPr>
          </a:p>
        </p:txBody>
      </p:sp>
      <p:pic>
        <p:nvPicPr>
          <p:cNvPr id="11267" name="Picture 3"/>
          <p:cNvPicPr>
            <a:picLocks noChangeAspect="1" noChangeArrowheads="1"/>
          </p:cNvPicPr>
          <p:nvPr>
            <p:custDataLst>
              <p:tags r:id="rId2"/>
            </p:custDataLst>
          </p:nvPr>
        </p:nvPicPr>
        <p:blipFill>
          <a:blip r:embed="rId6" cstate="print">
            <a:lum bright="10000" contrast="40000"/>
          </a:blip>
          <a:srcRect t="2264" r="15112" b="9427"/>
          <a:stretch>
            <a:fillRect/>
          </a:stretch>
        </p:blipFill>
        <p:spPr bwMode="auto">
          <a:xfrm>
            <a:off x="96427" y="2636912"/>
            <a:ext cx="3323445" cy="3240359"/>
          </a:xfrm>
          <a:prstGeom prst="rect">
            <a:avLst/>
          </a:prstGeom>
          <a:ln>
            <a:noFill/>
          </a:ln>
          <a:effectLst>
            <a:softEdge rad="112500"/>
          </a:effectLst>
        </p:spPr>
      </p:pic>
      <p:pic>
        <p:nvPicPr>
          <p:cNvPr id="11269" name="Picture 5"/>
          <p:cNvPicPr>
            <a:picLocks noChangeAspect="1" noChangeArrowheads="1"/>
          </p:cNvPicPr>
          <p:nvPr>
            <p:custDataLst>
              <p:tags r:id="rId3"/>
            </p:custDataLst>
          </p:nvPr>
        </p:nvPicPr>
        <p:blipFill>
          <a:blip r:embed="rId7" cstate="print">
            <a:lum bright="10000" contrast="20000"/>
          </a:blip>
          <a:srcRect l="2780" t="8648" r="2710" b="22168"/>
          <a:stretch>
            <a:fillRect/>
          </a:stretch>
        </p:blipFill>
        <p:spPr bwMode="auto">
          <a:xfrm>
            <a:off x="3419872" y="2662605"/>
            <a:ext cx="5724128" cy="3142659"/>
          </a:xfrm>
          <a:prstGeom prst="rect">
            <a:avLst/>
          </a:prstGeom>
          <a:ln>
            <a:noFill/>
          </a:ln>
          <a:effectLst>
            <a:softEdge rad="112500"/>
          </a:effectLst>
        </p:spPr>
      </p:pic>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7" cstate="print"/>
          <a:srcRect/>
          <a:stretch>
            <a:fillRect/>
          </a:stretch>
        </a:blipFill>
        <a:effectLst/>
      </p:bgPr>
    </p:bg>
    <p:spTree>
      <p:nvGrpSpPr>
        <p:cNvPr id="1" name=""/>
        <p:cNvGrpSpPr/>
        <p:nvPr/>
      </p:nvGrpSpPr>
      <p:grpSpPr>
        <a:xfrm>
          <a:off x="0" y="0"/>
          <a:ext cx="0" cy="0"/>
          <a:chOff x="0" y="0"/>
          <a:chExt cx="0" cy="0"/>
        </a:xfrm>
      </p:grpSpPr>
      <p:sp>
        <p:nvSpPr>
          <p:cNvPr id="8" name="Title 7" hidden="1"/>
          <p:cNvSpPr>
            <a:spLocks noGrp="1"/>
          </p:cNvSpPr>
          <p:nvPr>
            <p:ph type="title"/>
          </p:nvPr>
        </p:nvSpPr>
        <p:spPr/>
        <p:txBody>
          <a:bodyPr/>
          <a:lstStyle/>
          <a:p>
            <a:r>
              <a:rPr lang="en-AU" smtClean="0"/>
              <a:t>Quiz1</a:t>
            </a:r>
            <a:endParaRPr lang="en-AU"/>
          </a:p>
        </p:txBody>
      </p:sp>
      <p:pic>
        <p:nvPicPr>
          <p:cNvPr id="41" name="Picture 40" descr="~t135812.emf"/>
          <p:cNvPicPr>
            <a:picLocks/>
          </p:cNvPicPr>
          <p:nvPr>
            <p:custDataLst>
              <p:tags r:id="rId2"/>
            </p:custDataLst>
          </p:nvPr>
        </p:nvPicPr>
        <p:blipFill>
          <a:blip r:embed="rId8" cstate="print"/>
          <a:stretch>
            <a:fillRect/>
          </a:stretch>
        </p:blipFill>
        <p:spPr>
          <a:xfrm>
            <a:off x="660400" y="2362200"/>
            <a:ext cx="5740400" cy="3085088"/>
          </a:xfrm>
          <a:prstGeom prst="rect">
            <a:avLst/>
          </a:prstGeom>
        </p:spPr>
      </p:pic>
      <p:pic>
        <p:nvPicPr>
          <p:cNvPr id="42" name="Picture 41" descr="qmb.png"/>
          <p:cNvPicPr>
            <a:picLocks/>
          </p:cNvPicPr>
          <p:nvPr>
            <p:custDataLst>
              <p:tags r:id="rId3"/>
            </p:custDataLst>
          </p:nvPr>
        </p:nvPicPr>
        <p:blipFill>
          <a:blip r:embed="rId9" cstate="print"/>
          <a:stretch>
            <a:fillRect/>
          </a:stretch>
        </p:blipFill>
        <p:spPr>
          <a:xfrm>
            <a:off x="762000" y="5588000"/>
            <a:ext cx="2560320" cy="614476"/>
          </a:xfrm>
          <a:prstGeom prst="rect">
            <a:avLst/>
          </a:prstGeom>
          <a:noFill/>
          <a:ln>
            <a:noFill/>
          </a:ln>
        </p:spPr>
        <p:style>
          <a:lnRef idx="2">
            <a:schemeClr val="accent1"/>
          </a:lnRef>
          <a:fillRef idx="1">
            <a:schemeClr val="lt1"/>
          </a:fillRef>
          <a:effectRef idx="0">
            <a:schemeClr val="accent1"/>
          </a:effectRef>
          <a:fontRef idx="minor">
            <a:schemeClr val="dk1"/>
          </a:fontRef>
        </p:style>
      </p:pic>
      <p:pic>
        <p:nvPicPr>
          <p:cNvPr id="43" name="Picture 42" descr="enga.png"/>
          <p:cNvPicPr>
            <a:picLocks/>
          </p:cNvPicPr>
          <p:nvPr>
            <p:custDataLst>
              <p:tags r:id="rId4"/>
            </p:custDataLst>
          </p:nvPr>
        </p:nvPicPr>
        <p:blipFill>
          <a:blip r:embed="rId10" cstate="print"/>
          <a:stretch>
            <a:fillRect/>
          </a:stretch>
        </p:blipFill>
        <p:spPr>
          <a:xfrm>
            <a:off x="3550920" y="5588000"/>
            <a:ext cx="2560320" cy="614476"/>
          </a:xfrm>
          <a:prstGeom prst="rect">
            <a:avLst/>
          </a:prstGeom>
          <a:noFill/>
          <a:ln>
            <a:noFill/>
          </a:ln>
        </p:spPr>
        <p:style>
          <a:lnRef idx="2">
            <a:schemeClr val="accent1"/>
          </a:lnRef>
          <a:fillRef idx="1">
            <a:schemeClr val="lt1"/>
          </a:fillRef>
          <a:effectRef idx="0">
            <a:schemeClr val="accent1"/>
          </a:effectRef>
          <a:fontRef idx="minor">
            <a:schemeClr val="dk1"/>
          </a:fontRef>
        </p:style>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Grain Size</a:t>
            </a:r>
            <a:endParaRPr lang="en-AU" dirty="0"/>
          </a:p>
        </p:txBody>
      </p:sp>
      <p:sp>
        <p:nvSpPr>
          <p:cNvPr id="2" name="Content Placeholder 1"/>
          <p:cNvSpPr>
            <a:spLocks noGrp="1"/>
          </p:cNvSpPr>
          <p:nvPr>
            <p:ph sz="quarter" idx="1"/>
          </p:nvPr>
        </p:nvSpPr>
        <p:spPr>
          <a:xfrm>
            <a:off x="467544" y="1600200"/>
            <a:ext cx="8153400" cy="4495800"/>
          </a:xfrm>
        </p:spPr>
        <p:txBody>
          <a:bodyPr/>
          <a:lstStyle/>
          <a:p>
            <a:endParaRPr lang="en-AU" dirty="0"/>
          </a:p>
        </p:txBody>
      </p:sp>
      <p:sp>
        <p:nvSpPr>
          <p:cNvPr id="6" name="Line 5"/>
          <p:cNvSpPr>
            <a:spLocks noChangeShapeType="1"/>
          </p:cNvSpPr>
          <p:nvPr/>
        </p:nvSpPr>
        <p:spPr bwMode="auto">
          <a:xfrm>
            <a:off x="1224136" y="3866400"/>
            <a:ext cx="7308304" cy="0"/>
          </a:xfrm>
          <a:prstGeom prst="line">
            <a:avLst/>
          </a:prstGeom>
          <a:noFill/>
          <a:ln w="31750">
            <a:solidFill>
              <a:schemeClr val="accent1"/>
            </a:solidFill>
            <a:round/>
            <a:headEnd/>
            <a:tailEnd/>
          </a:ln>
          <a:effectLst/>
        </p:spPr>
        <p:txBody>
          <a:bodyPr wrap="none" lIns="92075" tIns="46037" rIns="92075" bIns="46037" anchor="ctr"/>
          <a:lstStyle/>
          <a:p>
            <a:endParaRPr lang="en-AU"/>
          </a:p>
        </p:txBody>
      </p:sp>
      <p:sp>
        <p:nvSpPr>
          <p:cNvPr id="7" name="Text Box 6"/>
          <p:cNvSpPr txBox="1">
            <a:spLocks noChangeArrowheads="1"/>
          </p:cNvSpPr>
          <p:nvPr/>
        </p:nvSpPr>
        <p:spPr bwMode="auto">
          <a:xfrm>
            <a:off x="288032" y="2924944"/>
            <a:ext cx="2157642" cy="339194"/>
          </a:xfrm>
          <a:prstGeom prst="rect">
            <a:avLst/>
          </a:prstGeom>
          <a:noFill/>
          <a:ln w="31750">
            <a:noFill/>
            <a:miter lim="800000"/>
            <a:headEnd/>
            <a:tailEnd/>
          </a:ln>
          <a:effectLst/>
        </p:spPr>
        <p:txBody>
          <a:bodyPr wrap="none" lIns="92075" tIns="46037" rIns="92075" bIns="46037">
            <a:spAutoFit/>
          </a:bodyPr>
          <a:lstStyle/>
          <a:p>
            <a:r>
              <a:rPr lang="en-AU" sz="1600" b="1" dirty="0" smtClean="0">
                <a:solidFill>
                  <a:schemeClr val="accent2">
                    <a:lumMod val="75000"/>
                  </a:schemeClr>
                </a:solidFill>
                <a:latin typeface="Georgia" pitchFamily="18" charset="0"/>
              </a:rPr>
              <a:t>Fine-Grained Soils</a:t>
            </a:r>
            <a:endParaRPr lang="en-AU" sz="1600" b="1" dirty="0">
              <a:solidFill>
                <a:schemeClr val="accent2">
                  <a:lumMod val="75000"/>
                </a:schemeClr>
              </a:solidFill>
              <a:latin typeface="Georgia" pitchFamily="18" charset="0"/>
            </a:endParaRPr>
          </a:p>
        </p:txBody>
      </p:sp>
      <p:sp>
        <p:nvSpPr>
          <p:cNvPr id="8" name="Text Box 7"/>
          <p:cNvSpPr txBox="1">
            <a:spLocks noChangeArrowheads="1"/>
          </p:cNvSpPr>
          <p:nvPr/>
        </p:nvSpPr>
        <p:spPr bwMode="auto">
          <a:xfrm>
            <a:off x="170634" y="4529966"/>
            <a:ext cx="2418932" cy="339194"/>
          </a:xfrm>
          <a:prstGeom prst="rect">
            <a:avLst/>
          </a:prstGeom>
          <a:noFill/>
          <a:ln w="31750">
            <a:noFill/>
            <a:miter lim="800000"/>
            <a:headEnd/>
            <a:tailEnd/>
          </a:ln>
          <a:effectLst/>
        </p:spPr>
        <p:txBody>
          <a:bodyPr wrap="none" lIns="92075" tIns="46037" rIns="92075" bIns="46037">
            <a:spAutoFit/>
          </a:bodyPr>
          <a:lstStyle/>
          <a:p>
            <a:r>
              <a:rPr lang="en-AU" sz="1600" b="1" dirty="0" smtClean="0">
                <a:solidFill>
                  <a:schemeClr val="accent2">
                    <a:lumMod val="75000"/>
                  </a:schemeClr>
                </a:solidFill>
                <a:latin typeface="Georgia" pitchFamily="18" charset="0"/>
              </a:rPr>
              <a:t>Coarse-Grained Soils</a:t>
            </a:r>
            <a:endParaRPr lang="en-AU" sz="1600" b="1" dirty="0">
              <a:solidFill>
                <a:schemeClr val="accent2">
                  <a:lumMod val="75000"/>
                </a:schemeClr>
              </a:solidFill>
              <a:latin typeface="Georgia" pitchFamily="18" charset="0"/>
            </a:endParaRPr>
          </a:p>
        </p:txBody>
      </p:sp>
      <p:grpSp>
        <p:nvGrpSpPr>
          <p:cNvPr id="115" name="Group 114"/>
          <p:cNvGrpSpPr/>
          <p:nvPr>
            <p:custDataLst>
              <p:tags r:id="rId2"/>
            </p:custDataLst>
          </p:nvPr>
        </p:nvGrpSpPr>
        <p:grpSpPr>
          <a:xfrm>
            <a:off x="1331640" y="3258000"/>
            <a:ext cx="0" cy="1219200"/>
            <a:chOff x="1331640" y="3251448"/>
            <a:chExt cx="0" cy="1219200"/>
          </a:xfrm>
        </p:grpSpPr>
        <p:sp>
          <p:nvSpPr>
            <p:cNvPr id="9" name="Line 8"/>
            <p:cNvSpPr>
              <a:spLocks noChangeShapeType="1"/>
            </p:cNvSpPr>
            <p:nvPr/>
          </p:nvSpPr>
          <p:spPr bwMode="auto">
            <a:xfrm flipV="1">
              <a:off x="1331640" y="3251448"/>
              <a:ext cx="0" cy="609600"/>
            </a:xfrm>
            <a:prstGeom prst="line">
              <a:avLst/>
            </a:prstGeom>
            <a:noFill/>
            <a:ln w="31750">
              <a:solidFill>
                <a:schemeClr val="accent1"/>
              </a:solidFill>
              <a:round/>
              <a:headEnd type="oval" w="lg" len="lg"/>
              <a:tailEnd type="triangle" w="lg" len="lg"/>
            </a:ln>
            <a:effectLst/>
          </p:spPr>
          <p:txBody>
            <a:bodyPr wrap="none" lIns="92075" tIns="46037" rIns="92075" bIns="46037" anchor="ctr"/>
            <a:lstStyle/>
            <a:p>
              <a:endParaRPr lang="en-AU"/>
            </a:p>
          </p:txBody>
        </p:sp>
        <p:sp>
          <p:nvSpPr>
            <p:cNvPr id="10" name="Line 9"/>
            <p:cNvSpPr>
              <a:spLocks noChangeShapeType="1"/>
            </p:cNvSpPr>
            <p:nvPr/>
          </p:nvSpPr>
          <p:spPr bwMode="auto">
            <a:xfrm>
              <a:off x="1331640" y="3861048"/>
              <a:ext cx="0" cy="609600"/>
            </a:xfrm>
            <a:prstGeom prst="line">
              <a:avLst/>
            </a:prstGeom>
            <a:noFill/>
            <a:ln w="31750">
              <a:solidFill>
                <a:schemeClr val="accent1"/>
              </a:solidFill>
              <a:round/>
              <a:headEnd type="oval" w="lg" len="lg"/>
              <a:tailEnd type="triangle" w="lg" len="lg"/>
            </a:ln>
            <a:effectLst/>
          </p:spPr>
          <p:txBody>
            <a:bodyPr wrap="none" lIns="92075" tIns="46037" rIns="92075" bIns="46037" anchor="ctr"/>
            <a:lstStyle/>
            <a:p>
              <a:endParaRPr lang="en-AU"/>
            </a:p>
          </p:txBody>
        </p:sp>
      </p:grpSp>
      <p:graphicFrame>
        <p:nvGraphicFramePr>
          <p:cNvPr id="11" name="Table 10"/>
          <p:cNvGraphicFramePr>
            <a:graphicFrameLocks noGrp="1"/>
          </p:cNvGraphicFramePr>
          <p:nvPr/>
        </p:nvGraphicFramePr>
        <p:xfrm>
          <a:off x="2592289" y="1988840"/>
          <a:ext cx="5805428" cy="4438853"/>
        </p:xfrm>
        <a:graphic>
          <a:graphicData uri="http://schemas.openxmlformats.org/drawingml/2006/table">
            <a:tbl>
              <a:tblPr/>
              <a:tblGrid>
                <a:gridCol w="1357333"/>
                <a:gridCol w="1178011"/>
                <a:gridCol w="134828"/>
                <a:gridCol w="1185573"/>
                <a:gridCol w="134828"/>
                <a:gridCol w="134828"/>
                <a:gridCol w="1526718"/>
                <a:gridCol w="153309"/>
              </a:tblGrid>
              <a:tr h="468680">
                <a:tc>
                  <a:txBody>
                    <a:bodyPr/>
                    <a:lstStyle/>
                    <a:p>
                      <a:pPr algn="ctr">
                        <a:lnSpc>
                          <a:spcPct val="115000"/>
                        </a:lnSpc>
                        <a:spcAft>
                          <a:spcPts val="0"/>
                        </a:spcAft>
                      </a:pPr>
                      <a:r>
                        <a:rPr lang="en-AU" sz="1600" b="1" dirty="0">
                          <a:latin typeface="Georgia" pitchFamily="18" charset="0"/>
                          <a:ea typeface="SimSun"/>
                          <a:cs typeface="Times New Roman"/>
                        </a:rPr>
                        <a:t>Name</a:t>
                      </a:r>
                      <a:endParaRPr lang="en-US" sz="1600" b="1"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600" b="1" dirty="0">
                          <a:latin typeface="Georgia" pitchFamily="18" charset="0"/>
                          <a:ea typeface="SimSun"/>
                          <a:cs typeface="Times New Roman"/>
                        </a:rPr>
                        <a:t>Sub-Division</a:t>
                      </a:r>
                      <a:endParaRPr lang="en-US" sz="1600" b="1"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n-AU" sz="1600" b="1" dirty="0">
                          <a:latin typeface="Georgia" pitchFamily="18" charset="0"/>
                          <a:ea typeface="SimSun"/>
                          <a:cs typeface="Times New Roman"/>
                        </a:rPr>
                        <a:t>Size</a:t>
                      </a:r>
                      <a:endParaRPr lang="en-US" sz="1600" b="1" dirty="0">
                        <a:latin typeface="Georgia" pitchFamily="18" charset="0"/>
                        <a:ea typeface="SimSun"/>
                        <a:cs typeface="Times New Roman"/>
                      </a:endParaRPr>
                    </a:p>
                    <a:p>
                      <a:pPr algn="ctr">
                        <a:lnSpc>
                          <a:spcPct val="115000"/>
                        </a:lnSpc>
                        <a:spcAft>
                          <a:spcPts val="0"/>
                        </a:spcAft>
                      </a:pPr>
                      <a:r>
                        <a:rPr lang="en-AU" sz="1600" b="1" dirty="0">
                          <a:latin typeface="Georgia" pitchFamily="18" charset="0"/>
                          <a:ea typeface="SimSun"/>
                          <a:cs typeface="Times New Roman"/>
                        </a:rPr>
                        <a:t>mm</a:t>
                      </a:r>
                      <a:endParaRPr lang="en-US" sz="1600" b="1"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gridSpan="3">
                  <a:txBody>
                    <a:bodyPr/>
                    <a:lstStyle/>
                    <a:p>
                      <a:pPr algn="ctr">
                        <a:lnSpc>
                          <a:spcPct val="115000"/>
                        </a:lnSpc>
                        <a:spcAft>
                          <a:spcPts val="0"/>
                        </a:spcAft>
                      </a:pPr>
                      <a:r>
                        <a:rPr lang="en-AU" sz="1600" b="1" dirty="0">
                          <a:latin typeface="Georgia" pitchFamily="18" charset="0"/>
                          <a:ea typeface="SimSun"/>
                          <a:cs typeface="Times New Roman"/>
                        </a:rPr>
                        <a:t>AS Sieve</a:t>
                      </a:r>
                      <a:endParaRPr lang="en-US" sz="1600" b="1"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r>
              <a:tr h="377653">
                <a:tc>
                  <a:txBody>
                    <a:bodyPr/>
                    <a:lstStyle/>
                    <a:p>
                      <a:pPr algn="ctr">
                        <a:lnSpc>
                          <a:spcPct val="115000"/>
                        </a:lnSpc>
                        <a:spcAft>
                          <a:spcPts val="0"/>
                        </a:spcAft>
                      </a:pPr>
                      <a:r>
                        <a:rPr lang="en-AU" sz="1600" dirty="0">
                          <a:latin typeface="Georgia" pitchFamily="18" charset="0"/>
                          <a:ea typeface="SimSun"/>
                          <a:cs typeface="Times New Roman"/>
                        </a:rPr>
                        <a:t>Clay Size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778">
                <a:tc rowSpan="3">
                  <a:txBody>
                    <a:bodyPr/>
                    <a:lstStyle/>
                    <a:p>
                      <a:pPr algn="ctr">
                        <a:lnSpc>
                          <a:spcPct val="115000"/>
                        </a:lnSpc>
                        <a:spcAft>
                          <a:spcPts val="0"/>
                        </a:spcAft>
                      </a:pPr>
                      <a:r>
                        <a:rPr lang="en-AU" sz="1600" dirty="0">
                          <a:latin typeface="Georgia" pitchFamily="18" charset="0"/>
                          <a:ea typeface="SimSun"/>
                          <a:cs typeface="Times New Roman"/>
                        </a:rPr>
                        <a:t>Silt Size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600" dirty="0">
                          <a:latin typeface="Georgia" pitchFamily="18" charset="0"/>
                          <a:ea typeface="SimSun"/>
                          <a:cs typeface="Times New Roman"/>
                        </a:rPr>
                        <a:t>Fine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342">
                <a:tc vMerge="1">
                  <a:txBody>
                    <a:bodyPr/>
                    <a:lstStyle/>
                    <a:p>
                      <a:endParaRPr lang="en-AU"/>
                    </a:p>
                  </a:txBody>
                  <a:tcPr/>
                </a:tc>
                <a:tc>
                  <a:txBody>
                    <a:bodyPr/>
                    <a:lstStyle/>
                    <a:p>
                      <a:pPr algn="ctr">
                        <a:lnSpc>
                          <a:spcPct val="115000"/>
                        </a:lnSpc>
                        <a:spcAft>
                          <a:spcPts val="0"/>
                        </a:spcAft>
                      </a:pPr>
                      <a:r>
                        <a:rPr lang="en-AU" sz="1600" dirty="0">
                          <a:latin typeface="Georgia" pitchFamily="18" charset="0"/>
                          <a:ea typeface="SimSun"/>
                          <a:cs typeface="Times New Roman"/>
                        </a:rPr>
                        <a:t>Medium</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906">
                <a:tc vMerge="1">
                  <a:txBody>
                    <a:bodyPr/>
                    <a:lstStyle/>
                    <a:p>
                      <a:endParaRPr lang="en-AU"/>
                    </a:p>
                  </a:txBody>
                  <a:tcPr/>
                </a:tc>
                <a:tc>
                  <a:txBody>
                    <a:bodyPr/>
                    <a:lstStyle/>
                    <a:p>
                      <a:pPr algn="ctr">
                        <a:lnSpc>
                          <a:spcPct val="115000"/>
                        </a:lnSpc>
                        <a:spcAft>
                          <a:spcPts val="0"/>
                        </a:spcAft>
                      </a:pPr>
                      <a:r>
                        <a:rPr lang="en-AU" sz="1600" dirty="0">
                          <a:latin typeface="Georgia" pitchFamily="18" charset="0"/>
                          <a:ea typeface="SimSun"/>
                          <a:cs typeface="Times New Roman"/>
                        </a:rPr>
                        <a:t>Coarse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470">
                <a:tc rowSpan="3">
                  <a:txBody>
                    <a:bodyPr/>
                    <a:lstStyle/>
                    <a:p>
                      <a:pPr algn="ctr">
                        <a:lnSpc>
                          <a:spcPct val="115000"/>
                        </a:lnSpc>
                        <a:spcAft>
                          <a:spcPts val="0"/>
                        </a:spcAft>
                      </a:pPr>
                      <a:r>
                        <a:rPr lang="en-AU" sz="1600">
                          <a:latin typeface="Georgia" pitchFamily="18" charset="0"/>
                          <a:ea typeface="SimSun"/>
                          <a:cs typeface="Times New Roman"/>
                        </a:rPr>
                        <a:t>Sand</a:t>
                      </a:r>
                      <a:endParaRPr lang="en-US" sz="16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600" dirty="0">
                          <a:latin typeface="Georgia" pitchFamily="18" charset="0"/>
                          <a:ea typeface="SimSun"/>
                          <a:cs typeface="Times New Roman"/>
                        </a:rPr>
                        <a:t>Fine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034">
                <a:tc vMerge="1">
                  <a:txBody>
                    <a:bodyPr/>
                    <a:lstStyle/>
                    <a:p>
                      <a:endParaRPr lang="en-AU"/>
                    </a:p>
                  </a:txBody>
                  <a:tcPr/>
                </a:tc>
                <a:tc>
                  <a:txBody>
                    <a:bodyPr/>
                    <a:lstStyle/>
                    <a:p>
                      <a:pPr algn="ctr">
                        <a:lnSpc>
                          <a:spcPct val="115000"/>
                        </a:lnSpc>
                        <a:spcAft>
                          <a:spcPts val="0"/>
                        </a:spcAft>
                      </a:pPr>
                      <a:r>
                        <a:rPr lang="en-AU" sz="1600" dirty="0">
                          <a:latin typeface="Georgia" pitchFamily="18" charset="0"/>
                          <a:ea typeface="SimSun"/>
                          <a:cs typeface="Times New Roman"/>
                        </a:rPr>
                        <a:t>Medium</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487">
                <a:tc vMerge="1">
                  <a:txBody>
                    <a:bodyPr/>
                    <a:lstStyle/>
                    <a:p>
                      <a:endParaRPr lang="en-AU"/>
                    </a:p>
                  </a:txBody>
                  <a:tcPr/>
                </a:tc>
                <a:tc>
                  <a:txBody>
                    <a:bodyPr/>
                    <a:lstStyle/>
                    <a:p>
                      <a:pPr algn="ctr">
                        <a:lnSpc>
                          <a:spcPct val="115000"/>
                        </a:lnSpc>
                        <a:spcAft>
                          <a:spcPts val="0"/>
                        </a:spcAft>
                      </a:pPr>
                      <a:r>
                        <a:rPr lang="en-AU" sz="1600" dirty="0">
                          <a:latin typeface="Georgia" pitchFamily="18" charset="0"/>
                          <a:ea typeface="SimSun"/>
                          <a:cs typeface="Times New Roman"/>
                        </a:rPr>
                        <a:t>Coarse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rowSpan="3">
                  <a:txBody>
                    <a:bodyPr/>
                    <a:lstStyle/>
                    <a:p>
                      <a:pPr algn="ctr">
                        <a:lnSpc>
                          <a:spcPct val="115000"/>
                        </a:lnSpc>
                        <a:spcAft>
                          <a:spcPts val="0"/>
                        </a:spcAft>
                      </a:pPr>
                      <a:r>
                        <a:rPr lang="en-AU" sz="1600">
                          <a:latin typeface="Georgia" pitchFamily="18" charset="0"/>
                          <a:ea typeface="SimSun"/>
                          <a:cs typeface="Times New Roman"/>
                        </a:rPr>
                        <a:t>Gravel</a:t>
                      </a:r>
                      <a:endParaRPr lang="en-US" sz="16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600" dirty="0">
                          <a:latin typeface="Georgia" pitchFamily="18" charset="0"/>
                          <a:ea typeface="SimSun"/>
                          <a:cs typeface="Times New Roman"/>
                        </a:rPr>
                        <a:t>Fine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34">
                <a:tc vMerge="1">
                  <a:txBody>
                    <a:bodyPr/>
                    <a:lstStyle/>
                    <a:p>
                      <a:endParaRPr lang="en-AU"/>
                    </a:p>
                  </a:txBody>
                  <a:tcPr/>
                </a:tc>
                <a:tc>
                  <a:txBody>
                    <a:bodyPr/>
                    <a:lstStyle/>
                    <a:p>
                      <a:pPr algn="ctr">
                        <a:lnSpc>
                          <a:spcPct val="115000"/>
                        </a:lnSpc>
                        <a:spcAft>
                          <a:spcPts val="0"/>
                        </a:spcAft>
                      </a:pPr>
                      <a:r>
                        <a:rPr lang="en-AU" sz="1600" dirty="0">
                          <a:latin typeface="Georgia" pitchFamily="18" charset="0"/>
                          <a:ea typeface="SimSun"/>
                          <a:cs typeface="Times New Roman"/>
                        </a:rPr>
                        <a:t>Medium</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en-AU"/>
                    </a:p>
                  </a:txBody>
                  <a:tcPr/>
                </a:tc>
                <a:tc>
                  <a:txBody>
                    <a:bodyPr/>
                    <a:lstStyle/>
                    <a:p>
                      <a:pPr algn="ctr">
                        <a:lnSpc>
                          <a:spcPct val="115000"/>
                        </a:lnSpc>
                        <a:spcAft>
                          <a:spcPts val="0"/>
                        </a:spcAft>
                      </a:pPr>
                      <a:r>
                        <a:rPr lang="en-AU" sz="1600" dirty="0">
                          <a:latin typeface="Georgia" pitchFamily="18" charset="0"/>
                          <a:ea typeface="SimSun"/>
                          <a:cs typeface="Times New Roman"/>
                        </a:rPr>
                        <a:t>Coarse</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870">
                <a:tc>
                  <a:txBody>
                    <a:bodyPr/>
                    <a:lstStyle/>
                    <a:p>
                      <a:pPr algn="ctr">
                        <a:lnSpc>
                          <a:spcPct val="115000"/>
                        </a:lnSpc>
                        <a:spcAft>
                          <a:spcPts val="0"/>
                        </a:spcAft>
                      </a:pPr>
                      <a:r>
                        <a:rPr lang="en-AU" sz="1600">
                          <a:latin typeface="Georgia" pitchFamily="18" charset="0"/>
                          <a:ea typeface="SimSun"/>
                          <a:cs typeface="Times New Roman"/>
                        </a:rPr>
                        <a:t>Cobbles</a:t>
                      </a:r>
                      <a:endParaRPr lang="en-US" sz="16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600" dirty="0">
                          <a:latin typeface="Georgia" pitchFamily="18" charset="0"/>
                          <a:ea typeface="SimSun"/>
                          <a:cs typeface="Times New Roman"/>
                        </a:rPr>
                        <a:t>-</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800" dirty="0">
                        <a:latin typeface="Georgia" pitchFamily="18" charset="0"/>
                        <a:ea typeface="SimSun"/>
                        <a:cs typeface="Times New Roman"/>
                      </a:endParaRPr>
                    </a:p>
                  </a:txBody>
                  <a:tcPr marL="54714" marR="54714" marT="0" marB="0" anchor="ctr">
                    <a:lnL>
                      <a:noFill/>
                    </a:lnL>
                    <a:lnR>
                      <a:noFill/>
                    </a:lnR>
                    <a:lnT>
                      <a:noFill/>
                    </a:lnT>
                    <a:lnB>
                      <a:noFill/>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688">
                <a:tc>
                  <a:txBody>
                    <a:bodyPr/>
                    <a:lstStyle/>
                    <a:p>
                      <a:pPr algn="ctr">
                        <a:lnSpc>
                          <a:spcPct val="115000"/>
                        </a:lnSpc>
                        <a:spcAft>
                          <a:spcPts val="0"/>
                        </a:spcAft>
                      </a:pPr>
                      <a:r>
                        <a:rPr lang="en-AU" sz="1600">
                          <a:latin typeface="Georgia" pitchFamily="18" charset="0"/>
                          <a:ea typeface="SimSun"/>
                          <a:cs typeface="Times New Roman"/>
                        </a:rPr>
                        <a:t>Boulders</a:t>
                      </a:r>
                      <a:endParaRPr lang="en-US" sz="160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600" dirty="0">
                          <a:latin typeface="Georgia" pitchFamily="18" charset="0"/>
                          <a:ea typeface="SimSun"/>
                          <a:cs typeface="Times New Roman"/>
                        </a:rPr>
                        <a:t>-</a:t>
                      </a:r>
                      <a:endParaRPr lang="en-US" sz="16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AU" sz="1800" dirty="0">
                        <a:latin typeface="Georgia" pitchFamily="18" charset="0"/>
                        <a:ea typeface="SimSun"/>
                        <a:cs typeface="Times New Roman"/>
                      </a:endParaRPr>
                    </a:p>
                  </a:txBody>
                  <a:tcPr marL="54714" marR="5471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811" name="Text Box 19"/>
          <p:cNvSpPr txBox="1">
            <a:spLocks noChangeArrowheads="1"/>
          </p:cNvSpPr>
          <p:nvPr/>
        </p:nvSpPr>
        <p:spPr bwMode="auto">
          <a:xfrm>
            <a:off x="0" y="223838"/>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10" name="Text Box 18"/>
          <p:cNvSpPr txBox="1">
            <a:spLocks noChangeArrowheads="1"/>
          </p:cNvSpPr>
          <p:nvPr/>
        </p:nvSpPr>
        <p:spPr bwMode="auto">
          <a:xfrm>
            <a:off x="0" y="223838"/>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9" name="Text Box 17"/>
          <p:cNvSpPr txBox="1">
            <a:spLocks noChangeArrowheads="1"/>
          </p:cNvSpPr>
          <p:nvPr/>
        </p:nvSpPr>
        <p:spPr bwMode="auto">
          <a:xfrm>
            <a:off x="0" y="204788"/>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8" name="Text Box 16"/>
          <p:cNvSpPr txBox="1">
            <a:spLocks noChangeArrowheads="1"/>
          </p:cNvSpPr>
          <p:nvPr/>
        </p:nvSpPr>
        <p:spPr bwMode="auto">
          <a:xfrm>
            <a:off x="0" y="222250"/>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6" name="Text Box 14"/>
          <p:cNvSpPr txBox="1">
            <a:spLocks noChangeArrowheads="1"/>
          </p:cNvSpPr>
          <p:nvPr/>
        </p:nvSpPr>
        <p:spPr bwMode="auto">
          <a:xfrm>
            <a:off x="0" y="236538"/>
            <a:ext cx="779463"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4" name="Text Box 12"/>
          <p:cNvSpPr txBox="1">
            <a:spLocks noChangeArrowheads="1"/>
          </p:cNvSpPr>
          <p:nvPr/>
        </p:nvSpPr>
        <p:spPr bwMode="auto">
          <a:xfrm>
            <a:off x="0" y="223838"/>
            <a:ext cx="827088"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2" name="Text Box 10"/>
          <p:cNvSpPr txBox="1">
            <a:spLocks noChangeArrowheads="1"/>
          </p:cNvSpPr>
          <p:nvPr/>
        </p:nvSpPr>
        <p:spPr bwMode="auto">
          <a:xfrm>
            <a:off x="0" y="236538"/>
            <a:ext cx="827088"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0" name="Text Box 8"/>
          <p:cNvSpPr txBox="1">
            <a:spLocks noChangeArrowheads="1"/>
          </p:cNvSpPr>
          <p:nvPr/>
        </p:nvSpPr>
        <p:spPr bwMode="auto">
          <a:xfrm>
            <a:off x="0" y="239713"/>
            <a:ext cx="827088"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8" name="PPTShape_0"/>
          <p:cNvSpPr txBox="1">
            <a:spLocks noChangeArrowheads="1"/>
          </p:cNvSpPr>
          <p:nvPr/>
        </p:nvSpPr>
        <p:spPr bwMode="auto">
          <a:xfrm>
            <a:off x="0" y="231775"/>
            <a:ext cx="827088"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6" name="Text Box 4"/>
          <p:cNvSpPr txBox="1">
            <a:spLocks noChangeArrowheads="1"/>
          </p:cNvSpPr>
          <p:nvPr/>
        </p:nvSpPr>
        <p:spPr bwMode="auto">
          <a:xfrm>
            <a:off x="0" y="204788"/>
            <a:ext cx="827088"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4" name="Text Box 2"/>
          <p:cNvSpPr txBox="1">
            <a:spLocks noChangeArrowheads="1"/>
          </p:cNvSpPr>
          <p:nvPr/>
        </p:nvSpPr>
        <p:spPr bwMode="auto">
          <a:xfrm>
            <a:off x="0" y="238125"/>
            <a:ext cx="827088"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7" name="Text Box 15"/>
          <p:cNvSpPr txBox="1">
            <a:spLocks noChangeArrowheads="1"/>
          </p:cNvSpPr>
          <p:nvPr/>
        </p:nvSpPr>
        <p:spPr bwMode="auto">
          <a:xfrm>
            <a:off x="0" y="217488"/>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5" name="Text Box 13"/>
          <p:cNvSpPr txBox="1">
            <a:spLocks noChangeArrowheads="1"/>
          </p:cNvSpPr>
          <p:nvPr/>
        </p:nvSpPr>
        <p:spPr bwMode="auto">
          <a:xfrm>
            <a:off x="0" y="238125"/>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3" name="Text Box 11"/>
          <p:cNvSpPr txBox="1">
            <a:spLocks noChangeArrowheads="1"/>
          </p:cNvSpPr>
          <p:nvPr/>
        </p:nvSpPr>
        <p:spPr bwMode="auto">
          <a:xfrm>
            <a:off x="0" y="222250"/>
            <a:ext cx="609600"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01" name="Text Box 9"/>
          <p:cNvSpPr txBox="1">
            <a:spLocks noChangeArrowheads="1"/>
          </p:cNvSpPr>
          <p:nvPr/>
        </p:nvSpPr>
        <p:spPr bwMode="auto">
          <a:xfrm>
            <a:off x="0" y="241300"/>
            <a:ext cx="66357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9" name="PPTShape_1"/>
          <p:cNvSpPr txBox="1">
            <a:spLocks noChangeArrowheads="1"/>
          </p:cNvSpPr>
          <p:nvPr/>
        </p:nvSpPr>
        <p:spPr bwMode="auto">
          <a:xfrm>
            <a:off x="0" y="233363"/>
            <a:ext cx="66357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7" name="Text Box 5"/>
          <p:cNvSpPr txBox="1">
            <a:spLocks noChangeArrowheads="1"/>
          </p:cNvSpPr>
          <p:nvPr/>
        </p:nvSpPr>
        <p:spPr bwMode="auto">
          <a:xfrm>
            <a:off x="0" y="228600"/>
            <a:ext cx="66357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5" name="Text Box 3"/>
          <p:cNvSpPr txBox="1">
            <a:spLocks noChangeArrowheads="1"/>
          </p:cNvSpPr>
          <p:nvPr/>
        </p:nvSpPr>
        <p:spPr bwMode="auto">
          <a:xfrm>
            <a:off x="0" y="238125"/>
            <a:ext cx="66357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3" name="Text Box 1"/>
          <p:cNvSpPr txBox="1">
            <a:spLocks noChangeArrowheads="1"/>
          </p:cNvSpPr>
          <p:nvPr/>
        </p:nvSpPr>
        <p:spPr bwMode="auto">
          <a:xfrm>
            <a:off x="0" y="242888"/>
            <a:ext cx="66357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812" name="Text Box 20"/>
          <p:cNvSpPr txBox="1">
            <a:spLocks noChangeArrowheads="1"/>
          </p:cNvSpPr>
          <p:nvPr/>
        </p:nvSpPr>
        <p:spPr bwMode="auto">
          <a:xfrm>
            <a:off x="5473625" y="2708920"/>
            <a:ext cx="682551"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3" name="Text Box 21"/>
          <p:cNvSpPr txBox="1">
            <a:spLocks noChangeArrowheads="1"/>
          </p:cNvSpPr>
          <p:nvPr/>
        </p:nvSpPr>
        <p:spPr bwMode="auto">
          <a:xfrm>
            <a:off x="5472037" y="3027809"/>
            <a:ext cx="682551"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4" name="Text Box 22"/>
          <p:cNvSpPr txBox="1">
            <a:spLocks noChangeArrowheads="1"/>
          </p:cNvSpPr>
          <p:nvPr/>
        </p:nvSpPr>
        <p:spPr bwMode="auto">
          <a:xfrm>
            <a:off x="5473624" y="3356992"/>
            <a:ext cx="682551"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20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5" name="Text Box 23"/>
          <p:cNvSpPr txBox="1">
            <a:spLocks noChangeArrowheads="1"/>
          </p:cNvSpPr>
          <p:nvPr/>
        </p:nvSpPr>
        <p:spPr bwMode="auto">
          <a:xfrm>
            <a:off x="5472037" y="3675881"/>
            <a:ext cx="682551"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60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6" name="Text Box 24"/>
          <p:cNvSpPr txBox="1">
            <a:spLocks noChangeArrowheads="1"/>
          </p:cNvSpPr>
          <p:nvPr/>
        </p:nvSpPr>
        <p:spPr bwMode="auto">
          <a:xfrm>
            <a:off x="5387900" y="3963913"/>
            <a:ext cx="872742"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200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7" name="Text Box 25"/>
          <p:cNvSpPr txBox="1">
            <a:spLocks noChangeArrowheads="1"/>
          </p:cNvSpPr>
          <p:nvPr/>
        </p:nvSpPr>
        <p:spPr bwMode="auto">
          <a:xfrm>
            <a:off x="5364088" y="4365104"/>
            <a:ext cx="92606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600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8" name="Text Box 26"/>
          <p:cNvSpPr txBox="1">
            <a:spLocks noChangeArrowheads="1"/>
          </p:cNvSpPr>
          <p:nvPr/>
        </p:nvSpPr>
        <p:spPr bwMode="auto">
          <a:xfrm>
            <a:off x="5364088" y="4653136"/>
            <a:ext cx="92606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2.0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19" name="Text Box 27"/>
          <p:cNvSpPr txBox="1">
            <a:spLocks noChangeArrowheads="1"/>
          </p:cNvSpPr>
          <p:nvPr/>
        </p:nvSpPr>
        <p:spPr bwMode="auto">
          <a:xfrm>
            <a:off x="5364088" y="4941168"/>
            <a:ext cx="92606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6.0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0" name="Text Box 28"/>
          <p:cNvSpPr txBox="1">
            <a:spLocks noChangeArrowheads="1"/>
          </p:cNvSpPr>
          <p:nvPr/>
        </p:nvSpPr>
        <p:spPr bwMode="auto">
          <a:xfrm>
            <a:off x="5364088" y="5260057"/>
            <a:ext cx="92606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20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1" name="Text Box 29"/>
          <p:cNvSpPr txBox="1">
            <a:spLocks noChangeArrowheads="1"/>
          </p:cNvSpPr>
          <p:nvPr/>
        </p:nvSpPr>
        <p:spPr bwMode="auto">
          <a:xfrm>
            <a:off x="5364088" y="5589240"/>
            <a:ext cx="92606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60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2" name="Text Box 30"/>
          <p:cNvSpPr txBox="1">
            <a:spLocks noChangeArrowheads="1"/>
          </p:cNvSpPr>
          <p:nvPr/>
        </p:nvSpPr>
        <p:spPr bwMode="auto">
          <a:xfrm>
            <a:off x="5364088" y="5908129"/>
            <a:ext cx="926065"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200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3" name="Text Box 31"/>
          <p:cNvSpPr txBox="1">
            <a:spLocks noChangeArrowheads="1"/>
          </p:cNvSpPr>
          <p:nvPr/>
        </p:nvSpPr>
        <p:spPr bwMode="auto">
          <a:xfrm>
            <a:off x="7091038" y="3645024"/>
            <a:ext cx="753592"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sng" strike="noStrike" cap="none" normalizeH="0" baseline="0" dirty="0" smtClean="0">
                <a:ln>
                  <a:noFill/>
                </a:ln>
                <a:solidFill>
                  <a:schemeClr val="bg2">
                    <a:lumMod val="50000"/>
                  </a:schemeClr>
                </a:solidFill>
                <a:effectLst/>
                <a:latin typeface="Georgia" pitchFamily="18" charset="0"/>
                <a:ea typeface="SimSun" pitchFamily="2" charset="-122"/>
                <a:cs typeface="Arial" pitchFamily="34" charset="0"/>
              </a:rPr>
              <a:t>75 </a:t>
            </a:r>
            <a:r>
              <a:rPr kumimoji="0" lang="el-GR" altLang="zh-CN" sz="1200" b="0" i="0" u="sng" strike="noStrike" cap="none" normalizeH="0" baseline="0" dirty="0" smtClean="0">
                <a:ln>
                  <a:noFill/>
                </a:ln>
                <a:solidFill>
                  <a:schemeClr val="bg2">
                    <a:lumMod val="50000"/>
                  </a:schemeClr>
                </a:solidFill>
                <a:effectLst/>
                <a:latin typeface="Georgia" pitchFamily="18" charset="0"/>
                <a:ea typeface="SimSun" pitchFamily="2" charset="-122"/>
                <a:cs typeface="Arial" pitchFamily="34" charset="0"/>
              </a:rPr>
              <a:t>μ</a:t>
            </a:r>
            <a:r>
              <a:rPr kumimoji="0" lang="en-US" altLang="zh-CN" sz="1200" b="0" i="0" u="sng" strike="noStrike" cap="none" normalizeH="0" baseline="0" dirty="0" smtClean="0">
                <a:ln>
                  <a:noFill/>
                </a:ln>
                <a:solidFill>
                  <a:schemeClr val="bg2">
                    <a:lumMod val="50000"/>
                  </a:schemeClr>
                </a:solidFill>
                <a:effectLst/>
                <a:latin typeface="Georgia" pitchFamily="18" charset="0"/>
                <a:ea typeface="SimSun" pitchFamily="2" charset="-122"/>
                <a:cs typeface="Arial" pitchFamily="34" charset="0"/>
              </a:rPr>
              <a:t>m</a:t>
            </a:r>
            <a:endParaRPr kumimoji="0" lang="en-US" sz="1200" b="0" i="0" u="sng" strike="noStrike" cap="none" normalizeH="0" baseline="0" dirty="0" smtClean="0">
              <a:ln>
                <a:noFill/>
              </a:ln>
              <a:solidFill>
                <a:schemeClr val="bg2">
                  <a:lumMod val="50000"/>
                </a:schemeClr>
              </a:solidFill>
              <a:effectLst/>
              <a:latin typeface="Georgia" pitchFamily="18" charset="0"/>
              <a:cs typeface="Arial" pitchFamily="34" charset="0"/>
            </a:endParaRPr>
          </a:p>
        </p:txBody>
      </p:sp>
      <p:sp>
        <p:nvSpPr>
          <p:cNvPr id="33824" name="Text Box 32"/>
          <p:cNvSpPr txBox="1">
            <a:spLocks noChangeArrowheads="1"/>
          </p:cNvSpPr>
          <p:nvPr/>
        </p:nvSpPr>
        <p:spPr bwMode="auto">
          <a:xfrm>
            <a:off x="7091038" y="3963913"/>
            <a:ext cx="753592"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150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5" name="Text Box 33"/>
          <p:cNvSpPr txBox="1">
            <a:spLocks noChangeArrowheads="1"/>
          </p:cNvSpPr>
          <p:nvPr/>
        </p:nvSpPr>
        <p:spPr bwMode="auto">
          <a:xfrm>
            <a:off x="7019030" y="4365104"/>
            <a:ext cx="865338" cy="2880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600 </a:t>
            </a:r>
            <a:r>
              <a:rPr kumimoji="0" lang="el-GR"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μ</a:t>
            </a: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6" name="Text Box 34"/>
          <p:cNvSpPr txBox="1">
            <a:spLocks noChangeArrowheads="1"/>
          </p:cNvSpPr>
          <p:nvPr/>
        </p:nvSpPr>
        <p:spPr bwMode="auto">
          <a:xfrm>
            <a:off x="7064052" y="4653136"/>
            <a:ext cx="820316"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strike="noStrike" cap="none" normalizeH="0" baseline="0" dirty="0" smtClean="0">
                <a:ln>
                  <a:noFill/>
                </a:ln>
                <a:effectLst/>
                <a:latin typeface="Georgia" pitchFamily="18" charset="0"/>
                <a:ea typeface="SimSun" pitchFamily="2" charset="-122"/>
                <a:cs typeface="Arial" pitchFamily="34" charset="0"/>
              </a:rPr>
              <a:t>2.36 mm</a:t>
            </a:r>
            <a:endParaRPr kumimoji="0" lang="en-US" sz="1200" b="0" i="0" strike="noStrike" cap="none" normalizeH="0" baseline="0" dirty="0" smtClean="0">
              <a:ln>
                <a:noFill/>
              </a:ln>
              <a:effectLst/>
              <a:latin typeface="Georgia" pitchFamily="18" charset="0"/>
              <a:cs typeface="Arial" pitchFamily="34" charset="0"/>
            </a:endParaRPr>
          </a:p>
        </p:txBody>
      </p:sp>
      <p:sp>
        <p:nvSpPr>
          <p:cNvPr id="33827" name="Text Box 35"/>
          <p:cNvSpPr txBox="1">
            <a:spLocks noChangeArrowheads="1"/>
          </p:cNvSpPr>
          <p:nvPr/>
        </p:nvSpPr>
        <p:spPr bwMode="auto">
          <a:xfrm>
            <a:off x="7064052" y="4941168"/>
            <a:ext cx="820316"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6.7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8" name="Text Box 36"/>
          <p:cNvSpPr txBox="1">
            <a:spLocks noChangeArrowheads="1"/>
          </p:cNvSpPr>
          <p:nvPr/>
        </p:nvSpPr>
        <p:spPr bwMode="auto">
          <a:xfrm>
            <a:off x="7064052" y="5260057"/>
            <a:ext cx="820316"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19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
        <p:nvSpPr>
          <p:cNvPr id="33829" name="Text Box 37"/>
          <p:cNvSpPr txBox="1">
            <a:spLocks noChangeArrowheads="1"/>
          </p:cNvSpPr>
          <p:nvPr/>
        </p:nvSpPr>
        <p:spPr bwMode="auto">
          <a:xfrm>
            <a:off x="7064052" y="5589240"/>
            <a:ext cx="820316"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strike="noStrike" cap="none" normalizeH="0" baseline="0" dirty="0" smtClean="0">
                <a:ln>
                  <a:noFill/>
                </a:ln>
                <a:effectLst/>
                <a:latin typeface="Georgia" pitchFamily="18" charset="0"/>
                <a:ea typeface="SimSun" pitchFamily="2" charset="-122"/>
                <a:cs typeface="Arial" pitchFamily="34" charset="0"/>
              </a:rPr>
              <a:t>63 mm</a:t>
            </a:r>
            <a:endParaRPr kumimoji="0" lang="en-US" sz="1200" b="0" i="0" strike="noStrike" cap="none" normalizeH="0" baseline="0" dirty="0" smtClean="0">
              <a:ln>
                <a:noFill/>
              </a:ln>
              <a:effectLst/>
              <a:latin typeface="Georgia" pitchFamily="18" charset="0"/>
              <a:cs typeface="Arial" pitchFamily="34" charset="0"/>
            </a:endParaRPr>
          </a:p>
        </p:txBody>
      </p:sp>
      <p:sp>
        <p:nvSpPr>
          <p:cNvPr id="33830" name="Text Box 38"/>
          <p:cNvSpPr txBox="1">
            <a:spLocks noChangeArrowheads="1"/>
          </p:cNvSpPr>
          <p:nvPr/>
        </p:nvSpPr>
        <p:spPr bwMode="auto">
          <a:xfrm>
            <a:off x="7064052" y="5908129"/>
            <a:ext cx="820316" cy="257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0" i="0" u="none" strike="noStrike" cap="none" normalizeH="0" baseline="0" dirty="0" smtClean="0">
                <a:ln>
                  <a:noFill/>
                </a:ln>
                <a:solidFill>
                  <a:schemeClr val="tx1"/>
                </a:solidFill>
                <a:effectLst/>
                <a:latin typeface="Georgia" pitchFamily="18" charset="0"/>
                <a:ea typeface="SimSun" pitchFamily="2" charset="-122"/>
                <a:cs typeface="Arial" pitchFamily="34" charset="0"/>
              </a:rPr>
              <a:t>200 mm</a:t>
            </a:r>
            <a:endParaRPr kumimoji="0" lang="en-US" sz="1200" b="0" i="0" u="none" strike="noStrike" cap="none" normalizeH="0" baseline="0" dirty="0" smtClean="0">
              <a:ln>
                <a:noFill/>
              </a:ln>
              <a:solidFill>
                <a:schemeClr val="tx1"/>
              </a:solidFill>
              <a:effectLst/>
              <a:latin typeface="Georgia" pitchFamily="18" charset="0"/>
              <a:cs typeface="Arial" pitchFamily="34" charset="0"/>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ESENTATION_ID" val="2180"/>
  <p:tag name="ART_ENCODE_TYPE" val="0"/>
  <p:tag name="ART_ENCODE_INDEX" val="1"/>
  <p:tag name="ARTICULATE_PROJECT_CHECK" val="0"/>
  <p:tag name="PRESENTER_PREVIEW_END" val="15"/>
  <p:tag name="ARTICULATE_LOGO" val="(None selected)"/>
  <p:tag name="ARTICULATE_PRESENTER" val="Mark Jaksa"/>
  <p:tag name="ARTICULATE_PRESENTER_GUID" val="00F2683367AB"/>
  <p:tag name="ARTICULATE_LMS" val="0"/>
  <p:tag name="ARTICULATE_TEMPLATE" val="Corporate Communications"/>
  <p:tag name="ARTICULATE_TEMPLATE_GUID" val="1a000000-6000-0000-b000-000000000001"/>
  <p:tag name="PRESENTER_PREVIEW_MODE" val="0"/>
  <p:tag name="PRESENTER_PREVIEW_START" val="1"/>
  <p:tag name="LAUNCHINNEWWINDOW" val="0"/>
  <p:tag name="LASTPUBLISHED" val="D:\Data\My Articulate Projects\Soil Classification – Part 1_MBJ Edits\player.html"/>
  <p:tag name="ARTICULATE_SLIDE_COUNT" val="20"/>
  <p:tag name="ARTICULATE_META_COURSE_VERSION_SET" val="True"/>
  <p:tag name="ARTICULATE_META_NAME_SET" val="True"/>
  <p:tag name="ARTICULATE_PROJECT_OPEN" val="1"/>
  <p:tag name="ARTICULATE_REFERENCE_COUNT" val="0"/>
  <p:tag name="ARTICULATE_PLAYER_GLOSSARY_XML" val="&lt;?xml version=&quot;1.0&quot; encoding=&quot;utf-16&quot;?&gt;&lt;glossary xmlns:xsi=&quot;http://www.w3.org/2001/XMLSchema-instance&quot; xmlns:xsd=&quot;http://www.w3.org/2001/XMLSchema&quot;&gt;&lt;terms /&gt;&lt;/glossary&gt;"/>
  <p:tag name="TAG_BACKING_FORM_KEY" val="590994-d:\data\home usb backup\olt project\online learning module\soil classification – part 1_mbj edits.pptx"/>
  <p:tag name="ARTICULATE_PRESENTER_VERSION" val="7"/>
  <p:tag name="ARTICULATE_USED_PAGE_ORIENTATION" val="1"/>
  <p:tag name="ARTICULATE_USED_PAGE_SIZE" val="1"/>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1440205d-b239-4a65-9af8-229712c731b3"/>
  <p:tag name="AUDIO_ID" val="261"/>
  <p:tag name="ARTICULATE_SLIDE_NAV" val="5"/>
  <p:tag name="ORIGINAL_AUDIO_FILEPATH" val="D:\Data\Home USB Backup\OLT Project\ILMs MBJ Edits\Audio\Soil Classification - Part 1_YLK\Soil Classification - Part 1_Slide 5_YLK.wav"/>
  <p:tag name="ELAPSEDTIME" val="33.88"/>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ae1f41fb-efaf-4f94-b716-0a701bed9c42"/>
  <p:tag name="AUDIO_ID" val="260"/>
  <p:tag name="ARTICULATE_SLIDE_NAV" val="6"/>
  <p:tag name="ORIGINAL_AUDIO_FILEPATH" val="D:\Data\Home USB Backup\OLT Project\ILMs MBJ Edits\Audio\Soil Classification - Part 1_YLK\Soil Classification - Part 1_Slide 6_YLK.wav"/>
  <p:tag name="ELAPSEDTIME" val="34.87"/>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15.xml><?xml version="1.0" encoding="utf-8"?>
<p:tagLst xmlns:a="http://schemas.openxmlformats.org/drawingml/2006/main" xmlns:r="http://schemas.openxmlformats.org/officeDocument/2006/relationships" xmlns:p="http://schemas.openxmlformats.org/presentationml/2006/main">
  <p:tag name="ARTICULATE_SLIDE_GUID" val="991909ce-7aa5-44bd-8e37-ad47c963eaa0"/>
  <p:tag name="AUDIO_ID" val="258"/>
  <p:tag name="ARTICULATE_SLIDE_NAV" val="7"/>
  <p:tag name="ORIGINAL_AUDIO_FILEPATH" val="D:\Data\Home USB Backup\OLT Project\ILMs MBJ Edits\Audio\Soil Classification - Part 1_YLK\Soil Classification - Part 1_Slide 7_YLK.wav"/>
  <p:tag name="ELAPSEDTIME" val="44.98"/>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8.xml><?xml version="1.0" encoding="utf-8"?>
<p:tagLst xmlns:a="http://schemas.openxmlformats.org/drawingml/2006/main" xmlns:r="http://schemas.openxmlformats.org/officeDocument/2006/relationships" xmlns:p="http://schemas.openxmlformats.org/presentationml/2006/main">
  <p:tag name="QM_PROPERTIES_UNSET" val="1"/>
  <p:tag name="ARTICULATE_SLIDE_GUID" val="b5699244-6442-4a87-9efd-ee17e30ac1f8"/>
  <p:tag name="QUIZMAKER_QUIZ_FILENAME" val="D:\Data\Home USB Backup\OLT Project\Online Learning Module\Quiz-Sieve Analysis 1.quiz"/>
  <p:tag name="QUIZMAKER_QUIZ_SLIDE_ID" val="280"/>
  <p:tag name="QUIZMAKER_QUIZ_FORCE_UPDATE" val="0"/>
  <p:tag name="OVERRIDE" val="QUIZMAKER_QUIZ_SLIDE"/>
  <p:tag name="QUIZMAKER_QUIZ_TITLE" val="Quiz1"/>
  <p:tag name="AQP_PASS_SCORE" val="80"/>
  <p:tag name="QUIZMAKER_LAST_MODIFY_DATE" val="41431.5944328704"/>
  <p:tag name="ARTICULATE_SLIDE_NAV" val="8"/>
  <p:tag name="ELAPSEDTIME" val="5.00"/>
  <p:tag name="AUDIO_ID" val="280"/>
  <p:tag name="EMBEDDEDCONTENT_LASTWRITETIMEUTC" val="2014-02-09 23:49:34Z"/>
  <p:tag name="ARTICULATE_TITLE_TAG" val="Quiz No. 1"/>
  <p:tag name="AQP_PASS_ACTION" val="2"/>
  <p:tag name="AQP_FAIL_ACTION" val="2"/>
  <p:tag name="ARTICULATE_SHOW_IN_MENU" val="multipleitems"/>
  <p:tag name="ARTICULATE_NAV_LEVEL" val="1"/>
  <p:tag name="ARTICULATE_SLIDE_PRESENTER_GUID" val="73baf35d-e0fa-482f-964e-3a65b49714c0"/>
  <p:tag name="ARTICULATE_SLIDE_PAUSE" val="1"/>
  <p:tag name="ARTICULATE_LOCK_SLIDE" val="1"/>
  <p:tag name="ARTICULATE_HIDE_SLIDE" val="0"/>
  <p:tag name="ARTICULATE_PLAYER_CONTROL_PREVIOUS" val="True"/>
  <p:tag name="ARTICULATE_PLAYER_CONTROL_NEXT" val="True"/>
  <p:tag name="ARTICULATE_PLAYER_IS_DEFAULT" val="False"/>
  <p:tag name="ARTICULATE_PLAYER_CONTROL_NOTES" val="False"/>
  <p:tag name="ARTICULATE_PLAYER_CONTROL_RESOURCES" val="True"/>
  <p:tag name="ARTICULATE_PLAYER_CONTROL_MENU" val="True"/>
  <p:tag name="ARTICULATE_PLAYER_CONTROL_GLOSSARY" val="False"/>
  <p:tag name="ARTICULATE_PLAYER_SEEKBAR" val="False"/>
  <p:tag name="ARTICULATE_PLAYER_CONTROL_PLAYPAUSE" val="False"/>
  <p:tag name="ARTICULATE_PLAYER_CONTROLS_SET" val="True"/>
  <p:tag name="ARTICULATE_USED_LAYOUT" val="6"/>
</p:tagLst>
</file>

<file path=ppt/tags/tag19.xml><?xml version="1.0" encoding="utf-8"?>
<p:tagLst xmlns:a="http://schemas.openxmlformats.org/drawingml/2006/main" xmlns:r="http://schemas.openxmlformats.org/officeDocument/2006/relationships" xmlns:p="http://schemas.openxmlformats.org/presentationml/2006/main">
  <p:tag name="QM_PROPERTY" val="1"/>
  <p:tag name="ART_QM_A" val="1"/>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9c5916a3-7457-4c1d-bd21-89b71f7e49f6"/>
  <p:tag name="AUDIO_ID" val="256"/>
  <p:tag name="ARTICULATE_SLIDE_NAV" val="1"/>
  <p:tag name="ORIGINAL_AUDIO_FILEPATH" val="D:\Data\Home USB Backup\OLT Project\ILMs MBJ Edits\Audio\Soil Classification - Part 1_YLK\Soil Classification - Part 1_Slide 1_YLK.wav"/>
  <p:tag name="ELAPSEDTIME" val="7.05"/>
  <p:tag name="ARTICULATE_TITLE_TAG" val="Soil Classification – Part 1"/>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1"/>
</p:tagLst>
</file>

<file path=ppt/tags/tag20.xml><?xml version="1.0" encoding="utf-8"?>
<p:tagLst xmlns:a="http://schemas.openxmlformats.org/drawingml/2006/main" xmlns:r="http://schemas.openxmlformats.org/officeDocument/2006/relationships" xmlns:p="http://schemas.openxmlformats.org/presentationml/2006/main">
  <p:tag name="QM_PROPERTY" val="1"/>
  <p:tag name="ART_QM_B" val="1"/>
</p:tagLst>
</file>

<file path=ppt/tags/tag21.xml><?xml version="1.0" encoding="utf-8"?>
<p:tagLst xmlns:a="http://schemas.openxmlformats.org/drawingml/2006/main" xmlns:r="http://schemas.openxmlformats.org/officeDocument/2006/relationships" xmlns:p="http://schemas.openxmlformats.org/presentationml/2006/main">
  <p:tag name="QM_PROPERTY" val="1"/>
  <p:tag name="ART_QM_A" val="1"/>
</p:tagLst>
</file>

<file path=ppt/tags/tag22.xml><?xml version="1.0" encoding="utf-8"?>
<p:tagLst xmlns:a="http://schemas.openxmlformats.org/drawingml/2006/main" xmlns:r="http://schemas.openxmlformats.org/officeDocument/2006/relationships" xmlns:p="http://schemas.openxmlformats.org/presentationml/2006/main">
  <p:tag name="ARTICULATE_SLIDE_GUID" val="231ed524-bf72-4d28-a160-aa6aeeccd672"/>
  <p:tag name="AUDIO_ID" val="275"/>
  <p:tag name="ARTICULATE_SLIDE_NAV" val="9"/>
  <p:tag name="ORIGINAL_AUDIO_FILEPATH" val="D:\Data\Home USB Backup\OLT Project\ILMs MBJ Edits\Audio\Soil Classification - Part 1_YLK\Soil Classification - Part 1_Slide 9_YLK.wav"/>
  <p:tag name="ELAPSEDTIME" val="45.95"/>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23.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4.xml><?xml version="1.0" encoding="utf-8"?>
<p:tagLst xmlns:a="http://schemas.openxmlformats.org/drawingml/2006/main" xmlns:r="http://schemas.openxmlformats.org/officeDocument/2006/relationships" xmlns:p="http://schemas.openxmlformats.org/presentationml/2006/main">
  <p:tag name="ARTICULATE_SLIDE_GUID" val="7cc6c2d9-5824-46d1-9e77-ea2429951049"/>
  <p:tag name="AUDIO_ID" val="263"/>
  <p:tag name="ARTICULATE_SLIDE_NAV" val="10"/>
  <p:tag name="ORIGINAL_AUDIO_FILEPATH" val="D:\Data\Home USB Backup\OLT Project\ILMs MBJ Edits\Audio\Soil Classification - Part 1_YLK\Soil Classification - Part 1_Slide 10_YLK.wav"/>
  <p:tag name="ELAPSEDTIME" val="19.41"/>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2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6.xml><?xml version="1.0" encoding="utf-8"?>
<p:tagLst xmlns:a="http://schemas.openxmlformats.org/drawingml/2006/main" xmlns:r="http://schemas.openxmlformats.org/officeDocument/2006/relationships" xmlns:p="http://schemas.openxmlformats.org/presentationml/2006/main">
  <p:tag name="ARTICULATE_SLIDE_GUID" val="0d09170e-943e-4769-94da-4b61300e00e8"/>
  <p:tag name="AUDIO_ID" val="265"/>
  <p:tag name="ARTICULATE_SLIDE_NAV" val="11"/>
  <p:tag name="ORIGINAL_AUDIO_FILEPATH" val="D:\Data\Home USB Backup\OLT Project\ILMs MBJ Edits\Audio\Soil Classification - Part 1_YLK\Soil Classification - Part 1_Slide 11_YLK.wav"/>
  <p:tag name="TIMELINE" val="27.00/37.60/47.40"/>
  <p:tag name="ELAPSEDTIME" val="77.72"/>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450357c8-fe5a-42b5-a926-dac5f16ebf0d"/>
  <p:tag name="AUDIO_ID" val="277"/>
  <p:tag name="ARTICULATE_SLIDE_NAV" val="2"/>
  <p:tag name="ORIGINAL_AUDIO_FILEPATH" val="D:\Data\Home USB Backup\OLT Project\ILMs MBJ Edits\Audio\Soil Classification - Part 1_YLK\Soil Classification - Part 1_Slide 2_YLK.wav"/>
  <p:tag name="ELAPSEDTIME" val="35.50"/>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3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36"/>
  <p:tag name="MARGIN_3" val="72"/>
  <p:tag name="MARGIN_4" val="108"/>
  <p:tag name="MARGIN_5" val="144"/>
  <p:tag name="FONT_SIZE" val="12"/>
</p:tagLst>
</file>

<file path=ppt/tags/tag31.xml><?xml version="1.0" encoding="utf-8"?>
<p:tagLst xmlns:a="http://schemas.openxmlformats.org/drawingml/2006/main" xmlns:r="http://schemas.openxmlformats.org/officeDocument/2006/relationships" xmlns:p="http://schemas.openxmlformats.org/presentationml/2006/main">
  <p:tag name="ARTICULATE_SLIDE_GUID" val="9465afbf-5979-4f50-affc-4828e5828bc5"/>
  <p:tag name="AUDIO_ID" val="271"/>
  <p:tag name="ARTICULATE_SLIDE_NAV" val="12"/>
  <p:tag name="ORIGINAL_AUDIO_FILEPATH" val="D:\Data\Home USB Backup\OLT Project\ILMs MBJ Edits\Audio\Soil Classification - Part 1_YLK\Soil Classification - Part 1_Slide 12_YLK.wav"/>
  <p:tag name="ELAPSEDTIME" val="188.03"/>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32.xml><?xml version="1.0" encoding="utf-8"?>
<p:tagLst xmlns:a="http://schemas.openxmlformats.org/drawingml/2006/main" xmlns:r="http://schemas.openxmlformats.org/officeDocument/2006/relationships" xmlns:p="http://schemas.openxmlformats.org/presentationml/2006/main">
  <p:tag name="ARTICULATE_SLIDE_GUID" val="6e7f6d24-74c0-4bac-8c35-478ff74e0660"/>
  <p:tag name="AUDIO_ID" val="274"/>
  <p:tag name="ARTICULATE_SLIDE_NAV" val="13"/>
  <p:tag name="ORIGINAL_AUDIO_FILEPATH" val="D:\Data\Home USB Backup\OLT Project\ILMs MBJ Edits\Audio\Soil Classification - Part 1_YLK\Soil Classification - Part 1_Slide 13_YLK.wav"/>
  <p:tag name="TIMELINE" val="8.00/14.90/23.90/32.20"/>
  <p:tag name="ELAPSEDTIME" val="45.92"/>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33.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34.xml><?xml version="1.0" encoding="utf-8"?>
<p:tagLst xmlns:a="http://schemas.openxmlformats.org/drawingml/2006/main" xmlns:r="http://schemas.openxmlformats.org/officeDocument/2006/relationships" xmlns:p="http://schemas.openxmlformats.org/presentationml/2006/main">
  <p:tag name="ARTICULATE_SLIDE_GUID" val="0b76111c-d709-4df9-8f47-22d15b061ae6"/>
  <p:tag name="AUDIO_ID" val="287"/>
  <p:tag name="ARTICULATE_SLIDE_NAV" val="14"/>
  <p:tag name="ORIGINAL_AUDIO_FILEPATH" val="D:\Data\Home USB Backup\OLT Project\ILMs MBJ Edits\Audio\Soil Classification - Part 1_YLK\Soil Classification - Part 1_Slide 14_YLK.wav"/>
  <p:tag name="ELAPSEDTIME" val="31.45"/>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35.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36.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37.xml><?xml version="1.0" encoding="utf-8"?>
<p:tagLst xmlns:a="http://schemas.openxmlformats.org/drawingml/2006/main" xmlns:r="http://schemas.openxmlformats.org/officeDocument/2006/relationships" xmlns:p="http://schemas.openxmlformats.org/presentationml/2006/main">
  <p:tag name="ARTICULATE_SLIDE_GUID" val="e38ad52f-e315-483f-95fc-5707a6cad0c3"/>
  <p:tag name="AUDIO_ID" val="285"/>
  <p:tag name="ARTICULATE_SLIDE_NAV" val="15"/>
  <p:tag name="ORIGINAL_AUDIO_FILEPATH" val="D:\Data\Home USB Backup\OLT Project\ILMs MBJ Edits\Audio\Soil Classification - Part 1_YLK\Soil Classification - Part 1_Slide 15_YLK.wav"/>
  <p:tag name="ELAPSEDTIME" val="24.40"/>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38.xml><?xml version="1.0" encoding="utf-8"?>
<p:tagLst xmlns:a="http://schemas.openxmlformats.org/drawingml/2006/main" xmlns:r="http://schemas.openxmlformats.org/officeDocument/2006/relationships" xmlns:p="http://schemas.openxmlformats.org/presentationml/2006/main">
  <p:tag name="ARTICULATE_SLIDE_GUID" val="5c29434f-0d97-4f19-b6b0-521f6c1e035e"/>
  <p:tag name="AUDIO_ID" val="288"/>
  <p:tag name="ARTICULATE_SLIDE_NAV" val="16"/>
  <p:tag name="ORIGINAL_AUDIO_FILEPATH" val="D:\Data\Home USB Backup\OLT Project\ILMs MBJ Edits\Audio\Soil Classification - Part 1_YLK\Soil Classification - Part 1_Slide 16_YLK.wav"/>
  <p:tag name="ELAPSEDTIME" val="31.84"/>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39.xml><?xml version="1.0" encoding="utf-8"?>
<p:tagLst xmlns:a="http://schemas.openxmlformats.org/drawingml/2006/main" xmlns:r="http://schemas.openxmlformats.org/officeDocument/2006/relationships" xmlns:p="http://schemas.openxmlformats.org/presentationml/2006/main">
  <p:tag name="ARTICULATE_SLIDE_GUID" val="247dd535-dfb4-4849-96c2-0850a68b4b87"/>
  <p:tag name="AUDIO_ID" val="289"/>
  <p:tag name="ARTICULATE_SLIDE_NAV" val="17"/>
  <p:tag name="ORIGINAL_AUDIO_FILEPATH" val="D:\Data\Home USB Backup\OLT Project\ILMs MBJ Edits\Audio\Soil Classification - Part 1_YLK\Soil Classification - Part 1_Slide 17_YLK.wav"/>
  <p:tag name="ELAPSEDTIME" val="38.61"/>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e17cd231-6c83-4410-8318-0ff9e2cb8163"/>
  <p:tag name="AUDIO_ID" val="257"/>
  <p:tag name="ARTICULATE_SLIDE_NAV" val="3"/>
  <p:tag name="ORIGINAL_AUDIO_FILEPATH" val="D:\Data\Home USB Backup\OLT Project\ILMs MBJ Edits\Audio\Soil Classification - Part 1_YLK\Soil Classification - Part 1_Slide 3_YLK.wav"/>
  <p:tag name="ELAPSEDTIME" val="25.97"/>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40.xml><?xml version="1.0" encoding="utf-8"?>
<p:tagLst xmlns:a="http://schemas.openxmlformats.org/drawingml/2006/main" xmlns:r="http://schemas.openxmlformats.org/officeDocument/2006/relationships" xmlns:p="http://schemas.openxmlformats.org/presentationml/2006/main">
  <p:tag name="QM_PROPERTIES_UNSET" val="1"/>
  <p:tag name="AQP_PASS_ACTION" val="2"/>
  <p:tag name="AQP_FAIL_ACTION" val="2"/>
  <p:tag name="ARTICULATE_SLIDE_GUID" val="2e6003a2-5650-4dcb-a6cf-451056bb0501"/>
  <p:tag name="QUIZMAKER_QUIZ_FILENAME" val="D:\Data\Home USB Backup\OLT Project\Online Learning Module\Quiz-Sieve Analysis 2.quiz"/>
  <p:tag name="QUIZMAKER_QUIZ_SLIDE_ID" val="290"/>
  <p:tag name="QUIZMAKER_QUIZ_FORCE_UPDATE" val="0"/>
  <p:tag name="OVERRIDE" val="QUIZMAKER_QUIZ_SLIDE"/>
  <p:tag name="QUIZMAKER_QUIZ_TITLE" val="Quiz2"/>
  <p:tag name="AQP_PASS_SCORE" val="80"/>
  <p:tag name="QUIZMAKER_LAST_MODIFY_DATE" val="41431.5949537037"/>
  <p:tag name="ARTICULATE_SLIDE_NAV" val="20"/>
  <p:tag name="ARTICULATE_SHOW_IN_MENU" val="multipleitems"/>
  <p:tag name="ELAPSEDTIME" val="5.00"/>
  <p:tag name="AUDIO_ID" val="290"/>
  <p:tag name="EMBEDDEDCONTENT_LASTWRITETIMEUTC" val="2014-02-09 23:49:44Z"/>
  <p:tag name="ARTICULATE_TITLE_TAG" val="Quiz No.2"/>
  <p:tag name="ARTICULATE_NAV_LEVEL" val="1"/>
  <p:tag name="ARTICULATE_SLIDE_PRESENTER_GUID" val="73baf35d-e0fa-482f-964e-3a65b49714c0"/>
  <p:tag name="ARTICULATE_SLIDE_PAUSE" val="1"/>
  <p:tag name="ARTICULATE_LOCK_SLIDE" val="1"/>
  <p:tag name="ARTICULATE_HIDE_SLIDE" val="0"/>
  <p:tag name="ARTICULATE_PLAYER_CONTROL_PREVIOUS" val="True"/>
  <p:tag name="ARTICULATE_PLAYER_CONTROL_NEXT" val="True"/>
  <p:tag name="ARTICULATE_PLAYER_IS_DEFAULT" val="False"/>
  <p:tag name="ARTICULATE_PLAYER_CONTROL_NOTES" val="False"/>
  <p:tag name="ARTICULATE_PLAYER_CONTROL_RESOURCES" val="True"/>
  <p:tag name="ARTICULATE_PLAYER_CONTROL_MENU" val="True"/>
  <p:tag name="ARTICULATE_PLAYER_CONTROL_GLOSSARY" val="False"/>
  <p:tag name="ARTICULATE_PLAYER_SEEKBAR" val="False"/>
  <p:tag name="ARTICULATE_PLAYER_CONTROL_PLAYPAUSE" val="False"/>
  <p:tag name="ARTICULATE_PLAYER_CONTROLS_SET" val="True"/>
  <p:tag name="ARTICULATE_USED_LAYOUT" val="6"/>
</p:tagLst>
</file>

<file path=ppt/tags/tag41.xml><?xml version="1.0" encoding="utf-8"?>
<p:tagLst xmlns:a="http://schemas.openxmlformats.org/drawingml/2006/main" xmlns:r="http://schemas.openxmlformats.org/officeDocument/2006/relationships" xmlns:p="http://schemas.openxmlformats.org/presentationml/2006/main">
  <p:tag name="QM_PROPERTY" val="1"/>
  <p:tag name="ART_QM_A" val="1"/>
</p:tagLst>
</file>

<file path=ppt/tags/tag42.xml><?xml version="1.0" encoding="utf-8"?>
<p:tagLst xmlns:a="http://schemas.openxmlformats.org/drawingml/2006/main" xmlns:r="http://schemas.openxmlformats.org/officeDocument/2006/relationships" xmlns:p="http://schemas.openxmlformats.org/presentationml/2006/main">
  <p:tag name="QM_PROPERTY" val="1"/>
  <p:tag name="ART_QM_B" val="1"/>
</p:tagLst>
</file>

<file path=ppt/tags/tag43.xml><?xml version="1.0" encoding="utf-8"?>
<p:tagLst xmlns:a="http://schemas.openxmlformats.org/drawingml/2006/main" xmlns:r="http://schemas.openxmlformats.org/officeDocument/2006/relationships" xmlns:p="http://schemas.openxmlformats.org/presentationml/2006/main">
  <p:tag name="QM_PROPERTY" val="1"/>
  <p:tag name="ART_QM_A" val="1"/>
</p:tagLst>
</file>

<file path=ppt/tags/tag44.xml><?xml version="1.0" encoding="utf-8"?>
<p:tagLst xmlns:a="http://schemas.openxmlformats.org/drawingml/2006/main" xmlns:r="http://schemas.openxmlformats.org/officeDocument/2006/relationships" xmlns:p="http://schemas.openxmlformats.org/presentationml/2006/main">
  <p:tag name="ARTICULATE_SLIDE_GUID" val="fc3f6e53-b2e4-4b7b-be36-09c483d1e13e"/>
  <p:tag name="AUDIO_ID" val="286"/>
  <p:tag name="ARTICULATE_SLIDE_NAV" val="18"/>
  <p:tag name="ORIGINAL_AUDIO_FILEPATH" val="D:\Data\Home USB Backup\OLT Project\ILMs MBJ Edits\Audio\Soil Classification - Part 1_YLK\Soil Classification - Part 1_Slide 18_YLK.wav"/>
  <p:tag name="ELAPSEDTIME" val="50.00"/>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4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6.xml><?xml version="1.0" encoding="utf-8"?>
<p:tagLst xmlns:a="http://schemas.openxmlformats.org/drawingml/2006/main" xmlns:r="http://schemas.openxmlformats.org/officeDocument/2006/relationships" xmlns:p="http://schemas.openxmlformats.org/presentationml/2006/main">
  <p:tag name="ARTICULATE_SLIDE_GUID" val="fe16042d-0cf5-423f-9e86-62fdc5644e62"/>
  <p:tag name="AUDIO_ID" val="282"/>
  <p:tag name="ARTICULATE_SLIDE_NAV" val="19"/>
  <p:tag name="ORIGINAL_AUDIO_FILEPATH" val="D:\Data\Home USB Backup\OLT Project\ILMs MBJ Edits\Audio\Soil Classification - Part 1_YLK\Soil Classification - Part 1_Slide 19_YLK.wav"/>
  <p:tag name="ELAPSEDTIME" val="30.20"/>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5d69b204-93a2-4f13-ba0f-1abad878db93"/>
  <p:tag name="AUDIO_ID" val="283"/>
  <p:tag name="ARTICULATE_SLIDE_NAV" val="4"/>
  <p:tag name="ORIGINAL_AUDIO_FILEPATH" val="D:\Data\Home USB Backup\OLT Project\ILMs MBJ Edits\Audio\Soil Classification - Part 1_YLK\Soil Classification - Part 1_Slide 4_YLK.wav"/>
  <p:tag name="ELAPSEDTIME" val="41.56"/>
  <p:tag name="ARTICULATE_NAV_LEVEL" val="1"/>
  <p:tag name="ARTICULATE_SLIDE_PRESENTER_GUID" val="73baf35d-e0fa-482f-964e-3a65b49714c0"/>
  <p:tag name="ARTICULATE_SLIDE_PAUSE" val="0"/>
  <p:tag name="ARTICULATE_LOCK_SLIDE" val="0"/>
  <p:tag name="ARTICULATE_HIDE_SLIDE" val="0"/>
  <p:tag name="ARTICULATE_PLAYER_CONTROL_PREVIOUS" val="True"/>
  <p:tag name="ARTICULATE_PLAYER_CONTROL_NEXT" val="True"/>
  <p:tag name="ARTICULATE_PLAYER_IS_DEFAULT" val="True"/>
  <p:tag name="ARTICULATE_PLAYER_CONTROL_NOTES" val="True"/>
  <p:tag name="ARTICULATE_PLAYER_CONTROL_RESOURCES" val="True"/>
  <p:tag name="ARTICULATE_PLAYER_CONTROL_MENU" val="True"/>
  <p:tag name="ARTICULATE_PLAYER_CONTROL_GLOSSARY" val="False"/>
  <p:tag name="ARTICULATE_PLAYER_SEEKBAR" val="True"/>
  <p:tag name="ARTICULATE_PLAYER_CONTROL_PLAYPAUSE" val="True"/>
  <p:tag name="ARTICULATE_USED_LAYOUT" val="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17605</TotalTime>
  <Words>2288</Words>
  <Application>Microsoft Office PowerPoint</Application>
  <PresentationFormat>On-screen Show (4:3)</PresentationFormat>
  <Paragraphs>298</Paragraphs>
  <Slides>20</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Median</vt:lpstr>
      <vt:lpstr>Equation</vt:lpstr>
      <vt:lpstr>Soil Classification – Part 1  Sieve Analysis</vt:lpstr>
      <vt:lpstr>Learning Objectives</vt:lpstr>
      <vt:lpstr>Soil as a 3 Phase System</vt:lpstr>
      <vt:lpstr>Introduction</vt:lpstr>
      <vt:lpstr>Fine- and Coarse-Grained Soils</vt:lpstr>
      <vt:lpstr>Characterisation</vt:lpstr>
      <vt:lpstr>Objective</vt:lpstr>
      <vt:lpstr>Quiz1</vt:lpstr>
      <vt:lpstr>Grain Size</vt:lpstr>
      <vt:lpstr>Grain Shape</vt:lpstr>
      <vt:lpstr>Grain Size Distribution</vt:lpstr>
      <vt:lpstr>Testing</vt:lpstr>
      <vt:lpstr>Example of Test Results</vt:lpstr>
      <vt:lpstr>Calculations</vt:lpstr>
      <vt:lpstr>Grading Curve</vt:lpstr>
      <vt:lpstr>Coefficient of Uniformity</vt:lpstr>
      <vt:lpstr>Coefficient of Curvature</vt:lpstr>
      <vt:lpstr>Quiz2</vt:lpstr>
      <vt:lpstr>Soil Description and USCS Classification</vt:lpstr>
      <vt:lpstr>Report</vt:lpstr>
    </vt:vector>
  </TitlesOfParts>
  <Company>The University of Adelaide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ykuo</dc:creator>
  <cp:lastModifiedBy>ykuo</cp:lastModifiedBy>
  <cp:revision>1122</cp:revision>
  <dcterms:created xsi:type="dcterms:W3CDTF">2013-01-04T05:35:25Z</dcterms:created>
  <dcterms:modified xsi:type="dcterms:W3CDTF">2014-03-12T11:56:08Z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Soil Classification – Part 1</vt:lpwstr>
  </property>
  <property fmtid="{D5CDD505-2E9C-101B-9397-08002B2CF9AE}" pid="4" name="ArticulateGUID">
    <vt:lpwstr>A2DADCF8-675E-4F0B-8C4C-74D3759C62AF</vt:lpwstr>
  </property>
  <property fmtid="{D5CDD505-2E9C-101B-9397-08002B2CF9AE}" pid="5" name="ArticulateProjectVersion">
    <vt:lpwstr>7</vt:lpwstr>
  </property>
  <property fmtid="{D5CDD505-2E9C-101B-9397-08002B2CF9AE}" pid="6" name="ArticulateProjectFull">
    <vt:lpwstr>D:\Data\Home USB Backup\OLT Project\Online Learning Module\Soil Classification – Part 1_MBJ Edits.ppta</vt:lpwstr>
  </property>
</Properties>
</file>